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5"/>
  </p:notesMasterIdLst>
  <p:sldIdLst>
    <p:sldId id="256" r:id="rId2"/>
    <p:sldId id="294" r:id="rId3"/>
    <p:sldId id="321" r:id="rId4"/>
    <p:sldId id="308" r:id="rId5"/>
    <p:sldId id="322" r:id="rId6"/>
    <p:sldId id="323" r:id="rId7"/>
    <p:sldId id="325" r:id="rId8"/>
    <p:sldId id="261" r:id="rId9"/>
    <p:sldId id="299" r:id="rId10"/>
    <p:sldId id="288" r:id="rId11"/>
    <p:sldId id="324" r:id="rId12"/>
    <p:sldId id="326" r:id="rId13"/>
    <p:sldId id="298" r:id="rId14"/>
    <p:sldId id="328" r:id="rId15"/>
    <p:sldId id="300" r:id="rId16"/>
    <p:sldId id="296" r:id="rId17"/>
    <p:sldId id="297" r:id="rId18"/>
    <p:sldId id="305" r:id="rId19"/>
    <p:sldId id="330" r:id="rId20"/>
    <p:sldId id="331" r:id="rId21"/>
    <p:sldId id="302" r:id="rId22"/>
    <p:sldId id="333" r:id="rId23"/>
    <p:sldId id="304" r:id="rId24"/>
    <p:sldId id="335" r:id="rId25"/>
    <p:sldId id="336" r:id="rId26"/>
    <p:sldId id="340" r:id="rId27"/>
    <p:sldId id="339" r:id="rId28"/>
    <p:sldId id="341" r:id="rId29"/>
    <p:sldId id="338" r:id="rId30"/>
    <p:sldId id="306" r:id="rId31"/>
    <p:sldId id="307" r:id="rId32"/>
    <p:sldId id="309" r:id="rId33"/>
    <p:sldId id="310" r:id="rId34"/>
    <p:sldId id="315" r:id="rId35"/>
    <p:sldId id="316" r:id="rId36"/>
    <p:sldId id="301" r:id="rId37"/>
    <p:sldId id="317" r:id="rId38"/>
    <p:sldId id="319" r:id="rId39"/>
    <p:sldId id="292" r:id="rId40"/>
    <p:sldId id="318" r:id="rId41"/>
    <p:sldId id="320" r:id="rId42"/>
    <p:sldId id="273" r:id="rId43"/>
    <p:sldId id="290" r:id="rId44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388"/>
    <a:srgbClr val="E375A9"/>
    <a:srgbClr val="6BA56B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">
    <a:wholeTbl>
      <a:tcTxStyle>
        <a:font>
          <a:latin typeface="+mn-lt"/>
          <a:ea typeface="+mn-ea"/>
          <a:cs typeface="+mn-cs"/>
        </a:font>
        <a:srgbClr val="000000"/>
      </a:tcTxStyle>
      <a:tcStyle>
        <a:tcBdr>
          <a:lef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E9EBF5"/>
          </a:solidFill>
        </a:fill>
      </a:tcStyle>
    </a:wholeTbl>
    <a:band1H>
      <a:tcStyle>
        <a:tcBdr/>
        <a:fill>
          <a:solidFill>
            <a:srgbClr val="CFD5EA"/>
          </a:solidFill>
        </a:fill>
      </a:tcStyle>
    </a:band1H>
    <a:band2H>
      <a:tcStyle>
        <a:tcBdr/>
      </a:tcStyle>
    </a:band2H>
    <a:band1V>
      <a:tcStyle>
        <a:tcBdr/>
        <a:fill>
          <a:solidFill>
            <a:srgbClr val="CFD5EA"/>
          </a:solidFill>
        </a:fill>
      </a:tcStyle>
    </a:band1V>
    <a:band2V>
      <a:tcStyle>
        <a:tcBdr/>
      </a:tcStyle>
    </a:band2V>
    <a:la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4472C4"/>
          </a:solidFill>
        </a:fill>
      </a:tcStyle>
    </a:lastCol>
    <a:fir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4472C4"/>
          </a:solidFill>
        </a:fill>
      </a:tcStyle>
    </a:firstCol>
    <a:la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top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rgbClr val="4472C4"/>
          </a:solidFill>
        </a:fill>
      </a:tcStyle>
    </a:lastRow>
    <a:fir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bottom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4472C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5" d="100"/>
          <a:sy n="145" d="100"/>
        </p:scale>
        <p:origin x="138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5F21CAA-0FC9-4400-99F3-947ACD164D2D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652D68-3461-4C25-87DF-B2363712872E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D96DF6CD-D845-4AB1-9AEE-0F2F934E503E}" type="datetime1">
              <a:rPr lang="en-GB"/>
              <a:pPr lvl="0"/>
              <a:t>05/04/2022</a:t>
            </a:fld>
            <a:endParaRPr lang="en-GB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6B23F770-7B87-4AA8-954A-EE209F5F7C6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099"/>
          </a:xfrm>
          <a:prstGeom prst="rect">
            <a:avLst/>
          </a:prstGeom>
          <a:noFill/>
          <a:ln w="12701">
            <a:solidFill>
              <a:srgbClr val="000000"/>
            </a:solidFill>
            <a:prstDash val="solid"/>
          </a:ln>
        </p:spPr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2C4508AB-FAC9-402C-A85E-4B39D35D4267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A4AFC2-47F0-461F-9786-BC0DB877B69F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9F9C00-4572-4ACA-953B-A80E396D29B6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06585416-201D-430C-A1F9-B49AE6474D26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11825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1pPr>
    <a:lvl2pPr marL="457200" marR="0" lvl="1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2pPr>
    <a:lvl3pPr marL="914400" marR="0" lvl="2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3pPr>
    <a:lvl4pPr marL="1371600" marR="0" lvl="3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4pPr>
    <a:lvl5pPr marL="1828800" marR="0" lvl="4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23FC21B-AD95-401E-A564-EB41EDE5A5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29521CB-08A6-4860-93DB-0107E35F53D2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en-US" dirty="0"/>
              <a:t>https://unsplash.com/photos/fXW7D5V6w68</a:t>
            </a:r>
          </a:p>
          <a:p>
            <a:pPr lvl="0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12E11F-E055-4251-9FB4-5464FA35DAC5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22C2EF12-C754-4607-9598-918BDCEE12FB}" type="slidenum">
              <a:t>2</a:t>
            </a:fld>
            <a:endParaRPr lang="en-GB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https://unsplash.com/photos/a14l5pHzf90</a:t>
            </a:r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06585416-201D-430C-A1F9-B49AE6474D26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91963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2287D0E-F28F-4C2C-929F-B9C4F57A503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9B65505-C514-478F-B77B-897C625729A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en-GB"/>
              <a:t>https://www.reddit.com/r/formula1/comments/dgu0gr/lando_wearing_his_handpainted_helmet_at_suzuka/?utm_source=share&amp;utm_medium=web2x&amp;context=3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0EAC13-1988-4B8A-835E-F1C1754859FF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0AE221CC-BAFA-4E2B-8C02-7D4AFEB0A577}" type="slidenum">
              <a:t>10</a:t>
            </a:fld>
            <a:endParaRPr lang="en-GB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B7A210C-7595-4F93-BB7D-75827C3D0B6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0F2D650-196B-4CFD-85C8-8560029DA93D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en-GB"/>
              <a:t>89% pdi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0449C0-94CC-4B8A-9566-5EC9A4B99291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4712313B-C8E1-4EA0-A2BD-617D85CA8B22}" type="slidenum">
              <a:t>35</a:t>
            </a:fld>
            <a:endParaRPr lang="en-GB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A426652-3702-4162-8DBB-509762E7A49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2C9200F-32B5-4CD4-B234-B610B1A86BA8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en-GB"/>
              <a:t>Formula1.com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15AEDE-4D03-4DFC-A4AF-B8F462F1A2E0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94AD6B85-DD67-4083-91EC-BB219394DB69}" type="slidenum">
              <a:t>37</a:t>
            </a:fld>
            <a:endParaRPr lang="en-GB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5D1A6-C94C-422A-BCD2-19EC3E587FD2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524003" y="1122361"/>
            <a:ext cx="9144000" cy="2387598"/>
          </a:xfrm>
        </p:spPr>
        <p:txBody>
          <a:bodyPr anchor="b" anchorCtr="1"/>
          <a:lstStyle>
            <a:lvl1pPr algn="ctr">
              <a:defRPr sz="6000"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4E00F4-CC0D-41B0-8BF2-DC7726D02BB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24003" y="3602041"/>
            <a:ext cx="9144000" cy="1655758"/>
          </a:xfrm>
        </p:spPr>
        <p:txBody>
          <a:bodyPr anchorCtr="1"/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898B9D-DF45-4D06-87AD-2DC7032A4AAF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00B0065-695B-45B5-94A3-CC5321431026}" type="datetime1">
              <a:rPr lang="en-GB"/>
              <a:pPr lvl="0"/>
              <a:t>05/04/2022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E7AB44-7D88-4477-AF3A-56AA14D74A1D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76C32D-1AA4-4D70-B584-ECA4412511C4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3C3BC8D-87D0-4DB3-A42A-C23E2924E4F9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024319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74B8F-0979-466D-B250-F6F688D63AC4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24688-37B7-4C30-8E0C-3C565E4C4CF2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DF474C-8028-4BC3-A645-52B721DDEE10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309C020-3C3A-4D7A-BC65-7CC2E1EE0E50}" type="datetime1">
              <a:rPr lang="en-GB"/>
              <a:pPr lvl="0"/>
              <a:t>05/04/2022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B5E0E3-D872-4BEB-8091-CA7274438F19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102A09-F13A-48EA-9EC3-66A5C4D7E0E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E7074DC-3DC6-4040-86D1-231F38998A98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09765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2FC9374-F1C8-48D8-8C08-D0EA7D335739}"/>
              </a:ext>
            </a:extLst>
          </p:cNvPr>
          <p:cNvSpPr txBox="1">
            <a:spLocks noGrp="1"/>
          </p:cNvSpPr>
          <p:nvPr>
            <p:ph type="title" orient="vert"/>
          </p:nvPr>
        </p:nvSpPr>
        <p:spPr>
          <a:xfrm>
            <a:off x="8724903" y="365129"/>
            <a:ext cx="2628899" cy="5811834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89631E-5139-45B8-BE93-C292D681A02D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>
          <a:xfrm>
            <a:off x="838203" y="365129"/>
            <a:ext cx="7734296" cy="5811834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622E12-D909-4108-A2E0-F9873CE084AD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2D3522F-A8AE-41A9-BB04-EF5278B041A3}" type="datetime1">
              <a:rPr lang="en-GB"/>
              <a:pPr lvl="0"/>
              <a:t>05/04/2022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69AFF1-6C83-4D5E-B79A-3AEC8E88FD1C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4E0038-BC4E-4F53-B698-FE77B7641560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D03F6BE-71B4-4351-B082-70F11426C4D5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8733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366AB-B59D-404D-A278-79B38B37F0B7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7BFB84-13EA-41F6-92E1-68B89D7BF18B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E100A0-132B-4AF9-B713-E3BDD878758D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47810CC-3B91-48C3-9E3A-1DD112B607BE}" type="datetime1">
              <a:rPr lang="en-GB"/>
              <a:pPr lvl="0"/>
              <a:t>05/04/2022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A0135F-56E0-4AA7-920E-CABAA07CE1EC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D82C80-6D92-45F9-8A69-7958098FB4D0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A6CCFD9-DF48-4FF6-BAFA-128DAF99633B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2993946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09671-B0C8-4EC4-BEC1-8F6562C5B90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1847" y="1709735"/>
            <a:ext cx="10515600" cy="2852735"/>
          </a:xfrm>
        </p:spPr>
        <p:txBody>
          <a:bodyPr anchor="b"/>
          <a:lstStyle>
            <a:lvl1pPr>
              <a:defRPr sz="6000"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F4B6FD-D5C4-430A-BBCE-6297B5F0954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1847" y="4589465"/>
            <a:ext cx="10515600" cy="1500182"/>
          </a:xfrm>
        </p:spPr>
        <p:txBody>
          <a:bodyPr/>
          <a:lstStyle>
            <a:lvl1pPr marL="0" indent="0">
              <a:buNone/>
              <a:defRPr sz="2400">
                <a:solidFill>
                  <a:srgbClr val="898989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F51325-48CE-4474-8D0F-7BF0DA9A86A3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587511B-A670-4C57-B984-25A10AB21ED2}" type="datetime1">
              <a:rPr lang="en-GB"/>
              <a:pPr lvl="0"/>
              <a:t>05/04/2022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9EE6B0-00A3-4090-A959-6857CDC0D24C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B4E124-2707-4D62-9FBF-EB9FAD85037E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DF3C58A-8A9D-45BD-AD6C-4BCF2C502DB8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66798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77167-CD25-4EB1-BF5C-CC19E3AFC878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6F1261-0FDD-4564-B4F9-38AAEA1268D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5181603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B6AAAE-A9F7-4D04-BAB8-3AAA3CDE92B7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6172200" y="1825627"/>
            <a:ext cx="5181603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B741D4-3D9B-4F6A-8F86-AAEF846B9C9B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1B34A1D-85DB-407D-B224-9AFA5EBDF665}" type="datetime1">
              <a:rPr lang="en-GB"/>
              <a:pPr lvl="0"/>
              <a:t>05/04/2022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4057F8-1787-4D94-B8E9-0144606B28E0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78DD47-EC87-4D20-ACC2-ACF1A99DCBC5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1C2FD10-4090-41F3-BE1C-CF7EBB18C14B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1714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42D147-2CCE-4C87-B6F6-440DBE32A4A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365129"/>
            <a:ext cx="10515600" cy="13255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26BD80-C62B-47AA-A07A-B1BADFFE8CF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9784" y="1681160"/>
            <a:ext cx="5157782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0C187B-5C7E-420B-8057-F87FC42E6943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839784" y="2505071"/>
            <a:ext cx="5157782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139C5A-EBC0-44B5-85C5-03BA80D24227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6172200" y="1681160"/>
            <a:ext cx="5183184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A68190C-1522-40C6-8A15-F95FB5DAB348}"/>
              </a:ext>
            </a:extLst>
          </p:cNvPr>
          <p:cNvSpPr txBox="1">
            <a:spLocks noGrp="1"/>
          </p:cNvSpPr>
          <p:nvPr>
            <p:ph idx="4"/>
          </p:nvPr>
        </p:nvSpPr>
        <p:spPr>
          <a:xfrm>
            <a:off x="6172200" y="2505071"/>
            <a:ext cx="5183184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37435E-342E-4820-8BB0-DAD284B2642F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4EB9795-71CD-41EE-8DDE-5BFE82A6B587}" type="datetime1">
              <a:rPr lang="en-GB"/>
              <a:pPr lvl="0"/>
              <a:t>05/04/2022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A11C29-268F-4CEE-A562-0422C44CF039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648D979-3915-40A2-B304-4150698EF501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167BBDF-6378-4780-9D3E-9A2206333820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15644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094C6-A7E3-4122-B2C9-D29E99586382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3F70AE-513D-49EF-9A17-E0769B717F9B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CC7FBE2-164E-4B09-B2EF-B11F44193C54}" type="datetime1">
              <a:rPr lang="en-GB"/>
              <a:pPr lvl="0"/>
              <a:t>05/04/2022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D2FAA6-D3FE-466B-9824-836D9A5757C4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A19518-6EEE-453D-BFAD-C7383C700A78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62C7AD0-A7E8-4FAD-B1F2-CDC973681FF4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7874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F053D18-C4D5-47D7-A942-74ED18B8CDDB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0533FCB-4A5B-4766-B4C9-EF0C30442049}" type="datetime1">
              <a:rPr lang="en-GB"/>
              <a:pPr lvl="0"/>
              <a:t>05/04/2022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84586C8-E55B-437F-8D80-9FDC709E65F3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7B3F49-2D53-47D3-A8AC-93509B6E2613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E861024-CB03-4A8D-8328-3ACECED9FB15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90420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8768A-A14E-4215-B9DD-359CE537016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47FD39-90EA-4344-889A-5DFA65B09D96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4346A4-865F-48DA-86A9-E26CD52F1B66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C0D854-7AB1-461E-95F1-F4371CF7CDF9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3E04CC9-7D51-4FB9-A73D-03DC00BEBAB3}" type="datetime1">
              <a:rPr lang="en-GB"/>
              <a:pPr lvl="0"/>
              <a:t>05/04/2022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41901F-7259-4201-AD63-9E3EA787A7CF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160ACB-6F7A-4C11-84CE-0A80D307B25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08C9283-591B-4A7C-B329-FC73FF85E7BF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63736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714DF-C76C-48F4-A4F6-07D02653443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B4B1480-34A5-4B3F-BF1D-CBDE3CA2E246}"/>
              </a:ext>
            </a:extLst>
          </p:cNvPr>
          <p:cNvSpPr txBox="1">
            <a:spLocks noGrp="1"/>
          </p:cNvSpPr>
          <p:nvPr>
            <p:ph type="pic"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 marL="0" indent="0">
              <a:buNone/>
              <a:defRPr lang="en-GB" sz="3200"/>
            </a:lvl1pPr>
          </a:lstStyle>
          <a:p>
            <a:pPr lvl="0"/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A5F14E-D8C6-4473-BC2D-7611AEAAE9AA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C354C8-71D3-426A-B7E0-F341FA0D4C5E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E6F2685-D384-4557-8A45-16F6D8F1E2A6}" type="datetime1">
              <a:rPr lang="en-GB"/>
              <a:pPr lvl="0"/>
              <a:t>05/04/2022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27502B-0CEE-4391-A809-77154C851A7E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56063B-8668-4065-B9BD-5708E323306E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F3B9AA1-DE91-49C0-B646-4B1F25A5D8C2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78896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80FA52-F81E-4996-B675-8D35B6B0B9A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365129"/>
            <a:ext cx="10515600" cy="13255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191EE4-A0BE-4094-9D6F-523D0A5919D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3" y="1825627"/>
            <a:ext cx="10515600" cy="43513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922C14-B79F-4814-A968-EA185D5CF7F0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fld id="{E17DBC0D-5BCF-4D12-AB3C-E794BB29B976}" type="datetime1">
              <a:rPr lang="en-GB"/>
              <a:pPr lvl="0"/>
              <a:t>05/04/2022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FE3613-19B1-4F1C-92D3-33DF90789113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4038603" y="6356351"/>
            <a:ext cx="41148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>
            <a:lvl1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4F9F8B-61F2-43E8-9D91-C771EFC55AA9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86106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fld id="{72606CE8-8B3E-4B5E-AC76-15CDA49FF264}" type="slidenum"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0" marR="0" lvl="0" indent="0" algn="l" defTabSz="9144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en-US" sz="4400" b="0" i="0" u="none" strike="noStrike" kern="1200" cap="none" spc="0" baseline="0">
          <a:solidFill>
            <a:srgbClr val="000000"/>
          </a:solidFill>
          <a:uFillTx/>
          <a:latin typeface="Calibri Light"/>
        </a:defRPr>
      </a:lvl1pPr>
    </p:titleStyle>
    <p:bodyStyle>
      <a:lvl1pPr marL="228600" marR="0" lvl="0" indent="-228600" algn="l" defTabSz="914400" rtl="0" fontAlgn="auto" hangingPunct="1">
        <a:lnSpc>
          <a:spcPct val="90000"/>
        </a:lnSpc>
        <a:spcBef>
          <a:spcPts val="1000"/>
        </a:spcBef>
        <a:spcAft>
          <a:spcPts val="0"/>
        </a:spcAft>
        <a:buSzPct val="100000"/>
        <a:buFont typeface="Arial" pitchFamily="34"/>
        <a:buChar char="•"/>
        <a:tabLst/>
        <a:defRPr lang="en-US" sz="2800" b="0" i="0" u="none" strike="noStrike" kern="1200" cap="none" spc="0" baseline="0">
          <a:solidFill>
            <a:srgbClr val="000000"/>
          </a:solidFill>
          <a:uFillTx/>
          <a:latin typeface="Calibri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2400" b="0" i="0" u="none" strike="noStrike" kern="1200" cap="none" spc="0" baseline="0">
          <a:solidFill>
            <a:srgbClr val="000000"/>
          </a:solidFill>
          <a:uFillTx/>
          <a:latin typeface="Calibri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2000" b="0" i="0" u="none" strike="noStrike" kern="1200" cap="none" spc="0" baseline="0">
          <a:solidFill>
            <a:srgbClr val="000000"/>
          </a:solidFill>
          <a:uFillTx/>
          <a:latin typeface="Calibri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1800" b="0" i="0" u="none" strike="noStrike" kern="1200" cap="none" spc="0" baseline="0">
          <a:solidFill>
            <a:srgbClr val="000000"/>
          </a:solidFill>
          <a:uFillTx/>
          <a:latin typeface="Calibri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1800" b="0" i="0" u="none" strike="noStrike" kern="1200" cap="none" spc="0" baseline="0">
          <a:solidFill>
            <a:srgbClr val="000000"/>
          </a:solidFill>
          <a:uFillTx/>
          <a:latin typeface="Calibri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unsplash.com/s/photos/formula-1?utm_source=unsplash&amp;utm_medium=referral&amp;utm_content=creditCopyText" TargetMode="External"/><Relationship Id="rId4" Type="http://schemas.openxmlformats.org/officeDocument/2006/relationships/hyperlink" Target="https://unsplash.com/@billstephan?utm_source=unsplash&amp;utm_medium=referral&amp;utm_content=creditCopyText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unsplash.com/s/photos/formula-one?utm_source=unsplash&amp;utm_medium=referral&amp;utm_content=creditCopyText" TargetMode="External"/><Relationship Id="rId4" Type="http://schemas.openxmlformats.org/officeDocument/2006/relationships/hyperlink" Target="https://unsplash.com/@jdomito?utm_source=unsplash&amp;utm_medium=referral&amp;utm_content=creditCopyText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8">
            <a:extLst>
              <a:ext uri="{FF2B5EF4-FFF2-40B4-BE49-F238E27FC236}">
                <a16:creationId xmlns:a16="http://schemas.microsoft.com/office/drawing/2014/main" id="{D897A980-67E4-4673-8BAD-0C0736A8CE0B}"/>
              </a:ext>
            </a:extLst>
          </p:cNvPr>
          <p:cNvSpPr txBox="1"/>
          <p:nvPr/>
        </p:nvSpPr>
        <p:spPr>
          <a:xfrm>
            <a:off x="1258431" y="1120676"/>
            <a:ext cx="9675138" cy="197528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ts val="73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7200" b="1" i="0" u="none" strike="noStrike" kern="1200" cap="none" spc="0" baseline="0" dirty="0">
                <a:solidFill>
                  <a:srgbClr val="006388"/>
                </a:solidFill>
                <a:uFillTx/>
                <a:latin typeface="Fira Sans" pitchFamily="34"/>
                <a:ea typeface="Fira Code" pitchFamily="49"/>
              </a:rPr>
              <a:t>Who is the best Formula One driver? </a:t>
            </a:r>
            <a:endParaRPr lang="en-GB" sz="7200" b="1" i="0" u="none" strike="noStrike" kern="1200" cap="none" spc="0" baseline="0" dirty="0">
              <a:solidFill>
                <a:srgbClr val="006388"/>
              </a:solidFill>
              <a:uFillTx/>
              <a:latin typeface="Fira Sans" pitchFamily="34"/>
              <a:ea typeface="Fira Code" pitchFamily="49"/>
            </a:endParaRPr>
          </a:p>
        </p:txBody>
      </p:sp>
      <p:sp>
        <p:nvSpPr>
          <p:cNvPr id="3" name="TextBox 15">
            <a:extLst>
              <a:ext uri="{FF2B5EF4-FFF2-40B4-BE49-F238E27FC236}">
                <a16:creationId xmlns:a16="http://schemas.microsoft.com/office/drawing/2014/main" id="{F7A3E351-AF34-4BBE-81D5-5568F2BFC732}"/>
              </a:ext>
            </a:extLst>
          </p:cNvPr>
          <p:cNvSpPr txBox="1"/>
          <p:nvPr/>
        </p:nvSpPr>
        <p:spPr>
          <a:xfrm>
            <a:off x="1258433" y="5507239"/>
            <a:ext cx="7361779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0" i="1" u="none" strike="noStrike" kern="1200" cap="none" spc="0" baseline="0" dirty="0">
                <a:solidFill>
                  <a:srgbClr val="7F7F7F"/>
                </a:solidFill>
                <a:uFillTx/>
                <a:latin typeface="Fira Sans" pitchFamily="34"/>
              </a:rPr>
              <a:t>Erik-Jan van Kesteren &amp; Tom Bergkamp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3"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CCBB32-6C01-4E8A-A549-D8B152A8F607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Formula One 101</a:t>
            </a:r>
            <a:endParaRPr lang="en-GB" sz="1800" kern="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4D0C5E-6F88-4443-8B61-5FCEE8EC15C5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690689"/>
            <a:ext cx="5080680" cy="4802182"/>
          </a:xfrm>
        </p:spPr>
        <p:txBody>
          <a:bodyPr/>
          <a:lstStyle/>
          <a:p>
            <a:pPr marL="0" lvl="0" indent="0">
              <a:buNone/>
            </a:pPr>
            <a:r>
              <a:rPr lang="en-GB" sz="1900" b="1" dirty="0">
                <a:solidFill>
                  <a:srgbClr val="FFFFFF"/>
                </a:solidFill>
                <a:latin typeface="Fira Sans" pitchFamily="34"/>
              </a:rPr>
              <a:t>The constructors</a:t>
            </a:r>
          </a:p>
          <a:p>
            <a:pPr lvl="0"/>
            <a:r>
              <a:rPr lang="en-GB" sz="1900" dirty="0">
                <a:solidFill>
                  <a:srgbClr val="FFFFFF"/>
                </a:solidFill>
                <a:latin typeface="Fira Sans" pitchFamily="34"/>
              </a:rPr>
              <a:t>There are around 10 teams</a:t>
            </a:r>
          </a:p>
          <a:p>
            <a:pPr lvl="0"/>
            <a:r>
              <a:rPr lang="en-GB" sz="1900" dirty="0">
                <a:solidFill>
                  <a:srgbClr val="FFFFFF"/>
                </a:solidFill>
                <a:latin typeface="Fira Sans" pitchFamily="34"/>
              </a:rPr>
              <a:t>Two cars each, new cars each year</a:t>
            </a:r>
          </a:p>
          <a:p>
            <a:pPr lvl="0"/>
            <a:r>
              <a:rPr lang="en-GB" sz="1900" dirty="0">
                <a:solidFill>
                  <a:srgbClr val="FFFFFF"/>
                </a:solidFill>
                <a:latin typeface="Fira Sans" pitchFamily="34"/>
              </a:rPr>
              <a:t>Teams change owners &amp; name</a:t>
            </a:r>
          </a:p>
          <a:p>
            <a:pPr lvl="0"/>
            <a:r>
              <a:rPr lang="en-GB" sz="1900" dirty="0">
                <a:solidFill>
                  <a:srgbClr val="FFFFFF"/>
                </a:solidFill>
                <a:latin typeface="Fira Sans" pitchFamily="34"/>
              </a:rPr>
              <a:t>New teams enter sometimes</a:t>
            </a:r>
          </a:p>
          <a:p>
            <a:pPr lvl="0"/>
            <a:r>
              <a:rPr lang="en-GB" sz="1900" dirty="0">
                <a:solidFill>
                  <a:srgbClr val="FFFFFF"/>
                </a:solidFill>
                <a:latin typeface="Fira Sans" pitchFamily="34"/>
              </a:rPr>
              <a:t>Ferrari, Mercedes &amp; Red Bull are rich</a:t>
            </a:r>
          </a:p>
          <a:p>
            <a:pPr lvl="0"/>
            <a:endParaRPr lang="en-GB" sz="1900" dirty="0">
              <a:solidFill>
                <a:srgbClr val="FFFFFF"/>
              </a:solidFill>
              <a:latin typeface="Fira Sans" pitchFamily="34"/>
            </a:endParaRPr>
          </a:p>
          <a:p>
            <a:pPr marL="0" lvl="0" indent="0">
              <a:buNone/>
            </a:pPr>
            <a:r>
              <a:rPr lang="en-GB" sz="1900" b="1" dirty="0">
                <a:solidFill>
                  <a:srgbClr val="FFFFFF"/>
                </a:solidFill>
                <a:latin typeface="Fira Sans" pitchFamily="34"/>
              </a:rPr>
              <a:t>The hybrid era of F1</a:t>
            </a:r>
          </a:p>
          <a:p>
            <a:pPr lvl="0"/>
            <a:r>
              <a:rPr lang="en-GB" sz="1900" dirty="0">
                <a:solidFill>
                  <a:srgbClr val="FFFFFF"/>
                </a:solidFill>
                <a:latin typeface="Fira Sans" pitchFamily="34"/>
              </a:rPr>
              <a:t>Rules &amp; regulations change</a:t>
            </a:r>
          </a:p>
          <a:p>
            <a:pPr lvl="0"/>
            <a:r>
              <a:rPr lang="en-GB" sz="1900" dirty="0">
                <a:solidFill>
                  <a:srgbClr val="FFFFFF"/>
                </a:solidFill>
                <a:latin typeface="Fira Sans" pitchFamily="34"/>
              </a:rPr>
              <a:t>Most notably: engine regulations</a:t>
            </a:r>
          </a:p>
          <a:p>
            <a:pPr lvl="0"/>
            <a:r>
              <a:rPr lang="en-GB" sz="1900" dirty="0">
                <a:solidFill>
                  <a:srgbClr val="FFFFFF"/>
                </a:solidFill>
                <a:latin typeface="Fira Sans" pitchFamily="34"/>
              </a:rPr>
              <a:t>2014-2021 is known as the “hybrid era”</a:t>
            </a:r>
          </a:p>
          <a:p>
            <a:pPr lvl="0"/>
            <a:r>
              <a:rPr lang="en-GB" sz="1900" dirty="0">
                <a:solidFill>
                  <a:srgbClr val="FFFFFF"/>
                </a:solidFill>
                <a:latin typeface="Fira Sans" pitchFamily="34"/>
              </a:rPr>
              <a:t>Every year/season has around 21 races</a:t>
            </a:r>
          </a:p>
          <a:p>
            <a:pPr marL="0" lvl="0" indent="0">
              <a:buNone/>
            </a:pPr>
            <a:endParaRPr lang="en-GB" sz="1900" dirty="0">
              <a:solidFill>
                <a:srgbClr val="FFFFFF"/>
              </a:solidFill>
              <a:latin typeface="Fira Sans" pitchFamily="34"/>
            </a:endParaRPr>
          </a:p>
          <a:p>
            <a:pPr lvl="0"/>
            <a:endParaRPr lang="en-GB" sz="1900" dirty="0">
              <a:solidFill>
                <a:srgbClr val="FFFFFF"/>
              </a:solidFill>
              <a:latin typeface="Fira Sans" pitchFamily="34"/>
            </a:endParaRPr>
          </a:p>
          <a:p>
            <a:pPr marL="0" lvl="0" indent="0">
              <a:buNone/>
            </a:pPr>
            <a:endParaRPr lang="en-GB" sz="1900" dirty="0">
              <a:solidFill>
                <a:srgbClr val="FFFFFF"/>
              </a:solidFill>
              <a:latin typeface="Fira Sans" pitchFamily="34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D1CB71A-E9CC-4812-924E-25D32CE16F88}"/>
              </a:ext>
            </a:extLst>
          </p:cNvPr>
          <p:cNvSpPr txBox="1"/>
          <p:nvPr/>
        </p:nvSpPr>
        <p:spPr>
          <a:xfrm>
            <a:off x="6273113" y="1690689"/>
            <a:ext cx="5080680" cy="466724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tabLst/>
              <a:defRPr sz="17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900" b="1" i="0" u="none" strike="noStrike" kern="1200" cap="none" spc="0" baseline="0" dirty="0">
                <a:solidFill>
                  <a:srgbClr val="FFFFFF"/>
                </a:solidFill>
                <a:uFillTx/>
                <a:latin typeface="Fira Sans" pitchFamily="34"/>
              </a:rPr>
              <a:t>The drivers</a:t>
            </a:r>
          </a:p>
          <a:p>
            <a:pPr marL="228600" marR="0" lvl="0" indent="-228600" algn="l" defTabSz="914400" rtl="0" fontAlgn="auto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7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900" b="0" i="0" u="none" strike="noStrike" kern="1200" cap="none" spc="0" baseline="0" dirty="0">
                <a:solidFill>
                  <a:srgbClr val="FFFFFF"/>
                </a:solidFill>
                <a:uFillTx/>
                <a:latin typeface="Fira Sans" pitchFamily="34"/>
              </a:rPr>
              <a:t>Drivers usually enter F1 with a “junior” team</a:t>
            </a:r>
          </a:p>
          <a:p>
            <a:pPr marL="228600" marR="0" lvl="0" indent="-228600" algn="l" defTabSz="914400" rtl="0" fontAlgn="auto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7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900" b="0" i="0" u="none" strike="noStrike" kern="1200" cap="none" spc="0" baseline="0" dirty="0">
                <a:solidFill>
                  <a:srgbClr val="FFFFFF"/>
                </a:solidFill>
                <a:uFillTx/>
                <a:latin typeface="Fira Sans" pitchFamily="34"/>
              </a:rPr>
              <a:t>They change team: everyone wants to go to the best teams</a:t>
            </a:r>
          </a:p>
          <a:p>
            <a:pPr marL="228600" marR="0" lvl="0" indent="-228600" algn="l" defTabSz="914400" rtl="0" fontAlgn="auto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7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900" b="0" i="0" u="none" strike="noStrike" kern="0" cap="none" spc="0" baseline="0" dirty="0">
                <a:solidFill>
                  <a:srgbClr val="FFFFFF"/>
                </a:solidFill>
                <a:uFillTx/>
                <a:latin typeface="Fira Sans" pitchFamily="34"/>
              </a:rPr>
              <a:t>Drivers are compared to their teammates a lot</a:t>
            </a:r>
          </a:p>
          <a:p>
            <a:pPr marL="228600" marR="0" lvl="0" indent="-228600" algn="l" defTabSz="914400" rtl="0" fontAlgn="auto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7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900" b="0" i="0" u="none" strike="noStrike" kern="0" cap="none" spc="0" baseline="0" dirty="0">
              <a:solidFill>
                <a:srgbClr val="FFFFFF"/>
              </a:solidFill>
              <a:uFillTx/>
              <a:latin typeface="Fira Sans" pitchFamily="34"/>
            </a:endParaRPr>
          </a:p>
          <a:p>
            <a:pPr marL="228600" marR="0" lvl="0" indent="-228600" algn="l" defTabSz="914400" rtl="0" fontAlgn="auto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7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900" b="0" i="0" u="none" strike="noStrike" kern="1200" cap="none" spc="0" baseline="0" dirty="0">
                <a:solidFill>
                  <a:srgbClr val="FFFFFF"/>
                </a:solidFill>
                <a:uFillTx/>
                <a:latin typeface="Fira Sans" pitchFamily="34"/>
              </a:rPr>
              <a:t>Being a good driver means: </a:t>
            </a:r>
          </a:p>
          <a:p>
            <a:pPr marL="685800" marR="0" lvl="1" indent="-228600" algn="l" defTabSz="914400" rtl="0" fontAlgn="auto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7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900" b="0" i="0" u="none" strike="noStrike" kern="1200" cap="none" spc="0" baseline="0" dirty="0">
                <a:solidFill>
                  <a:srgbClr val="FFFFFF"/>
                </a:solidFill>
                <a:uFillTx/>
                <a:latin typeface="Fira Sans" pitchFamily="34"/>
              </a:rPr>
              <a:t>Driving really fast</a:t>
            </a:r>
          </a:p>
          <a:p>
            <a:pPr marL="685800" marR="0" lvl="1" indent="-228600" algn="l" defTabSz="914400" rtl="0" fontAlgn="auto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7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900" b="0" i="0" u="none" strike="noStrike" kern="1200" cap="none" spc="0" baseline="0" dirty="0">
                <a:solidFill>
                  <a:srgbClr val="FFFFFF"/>
                </a:solidFill>
                <a:uFillTx/>
                <a:latin typeface="Fira Sans" pitchFamily="34"/>
              </a:rPr>
              <a:t>Managing tires</a:t>
            </a:r>
          </a:p>
          <a:p>
            <a:pPr marL="685800" marR="0" lvl="1" indent="-228600" algn="l" defTabSz="914400" rtl="0" fontAlgn="auto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7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900" b="0" i="0" u="none" strike="noStrike" kern="0" cap="none" spc="0" baseline="0" dirty="0">
                <a:solidFill>
                  <a:srgbClr val="FFFFFF"/>
                </a:solidFill>
                <a:uFillTx/>
                <a:latin typeface="Fira Sans" pitchFamily="34"/>
              </a:rPr>
              <a:t>Being consistent</a:t>
            </a:r>
          </a:p>
          <a:p>
            <a:pPr marL="685800" marR="0" lvl="1" indent="-228600" algn="l" defTabSz="914400" rtl="0" fontAlgn="auto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7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900" b="0" i="0" u="none" strike="noStrike" kern="1200" cap="none" spc="0" baseline="0" dirty="0">
                <a:solidFill>
                  <a:srgbClr val="FFFFFF"/>
                </a:solidFill>
                <a:uFillTx/>
                <a:latin typeface="Fira Sans" pitchFamily="34"/>
              </a:rPr>
              <a:t>Overtaking others</a:t>
            </a:r>
          </a:p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tabLst/>
              <a:defRPr sz="17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900" b="0" i="0" u="none" strike="noStrike" kern="1200" cap="none" spc="0" baseline="0" dirty="0">
              <a:solidFill>
                <a:srgbClr val="FFFFFF"/>
              </a:solidFill>
              <a:uFillTx/>
              <a:latin typeface="Fira Sans" pitchFamily="34"/>
            </a:endParaRPr>
          </a:p>
        </p:txBody>
      </p:sp>
      <p:pic>
        <p:nvPicPr>
          <p:cNvPr id="5" name="Picture 5" descr="A picture containing person, player, headdress, helmet&#10;&#10;Description automatically generated">
            <a:extLst>
              <a:ext uri="{FF2B5EF4-FFF2-40B4-BE49-F238E27FC236}">
                <a16:creationId xmlns:a16="http://schemas.microsoft.com/office/drawing/2014/main" id="{48374225-1011-4E8D-9FE5-5DCE84B18E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2147" y="3694669"/>
            <a:ext cx="1758930" cy="3163330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1BE09-D29E-4628-BE4C-7327668F7243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The data</a:t>
            </a:r>
            <a:endParaRPr lang="en-GB" sz="1800" kern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164B6E-B6A1-4DF0-B669-7A8BDA1CB47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6344135" cy="466724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GB" sz="3200" dirty="0">
                <a:solidFill>
                  <a:srgbClr val="404040"/>
                </a:solidFill>
                <a:latin typeface="Fira Sans" pitchFamily="34"/>
              </a:rPr>
              <a:t>We want data about all race results of the hybrid era</a:t>
            </a:r>
          </a:p>
          <a:p>
            <a:pPr>
              <a:lnSpc>
                <a:spcPct val="100000"/>
              </a:lnSpc>
            </a:pPr>
            <a:r>
              <a:rPr lang="en-GB" sz="3200" dirty="0">
                <a:solidFill>
                  <a:srgbClr val="404040"/>
                </a:solidFill>
                <a:latin typeface="Fira Sans" pitchFamily="34"/>
              </a:rPr>
              <a:t>It exists! </a:t>
            </a:r>
            <a:r>
              <a:rPr lang="en-GB" sz="3200" b="1" dirty="0" err="1">
                <a:solidFill>
                  <a:srgbClr val="006388"/>
                </a:solidFill>
                <a:latin typeface="Fira Sans" pitchFamily="34"/>
              </a:rPr>
              <a:t>Ergast</a:t>
            </a:r>
            <a:endParaRPr lang="en-GB" sz="3200" b="1" dirty="0">
              <a:solidFill>
                <a:srgbClr val="404040"/>
              </a:solidFill>
              <a:latin typeface="Fira Sans" pitchFamily="34"/>
            </a:endParaRPr>
          </a:p>
          <a:p>
            <a:pPr lvl="1">
              <a:lnSpc>
                <a:spcPct val="100000"/>
              </a:lnSpc>
            </a:pPr>
            <a:r>
              <a:rPr lang="en-GB" sz="2800" dirty="0">
                <a:solidFill>
                  <a:srgbClr val="404040"/>
                </a:solidFill>
                <a:latin typeface="Fira Sans" pitchFamily="34"/>
              </a:rPr>
              <a:t>An API</a:t>
            </a:r>
          </a:p>
          <a:p>
            <a:pPr lvl="1">
              <a:lnSpc>
                <a:spcPct val="100000"/>
              </a:lnSpc>
            </a:pPr>
            <a:r>
              <a:rPr lang="en-GB" sz="2800" dirty="0">
                <a:solidFill>
                  <a:srgbClr val="404040"/>
                </a:solidFill>
                <a:latin typeface="Fira Sans" pitchFamily="34"/>
              </a:rPr>
              <a:t>A full data dump</a:t>
            </a:r>
          </a:p>
          <a:p>
            <a:pPr lvl="1">
              <a:lnSpc>
                <a:spcPct val="100000"/>
              </a:lnSpc>
            </a:pPr>
            <a:r>
              <a:rPr lang="en-GB" sz="2800" dirty="0">
                <a:solidFill>
                  <a:srgbClr val="404040"/>
                </a:solidFill>
                <a:latin typeface="Fira Sans" pitchFamily="34"/>
              </a:rPr>
              <a:t>Updated after every race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EC9B9E-74E4-4ACA-BCE2-D6A203BFF4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4339" y="365129"/>
            <a:ext cx="4989414" cy="6127262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459796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1BE09-D29E-4628-BE4C-7327668F7243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The data: </a:t>
            </a:r>
            <a:r>
              <a:rPr lang="en-GB" sz="5400" b="1" kern="0" dirty="0" err="1">
                <a:solidFill>
                  <a:srgbClr val="006388"/>
                </a:solidFill>
                <a:latin typeface="Fira Sans" pitchFamily="34"/>
                <a:ea typeface="Fira Code" pitchFamily="49"/>
              </a:rPr>
              <a:t>preprocessing</a:t>
            </a:r>
            <a:endParaRPr lang="en-GB" sz="1800" kern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164B6E-B6A1-4DF0-B669-7A8BDA1CB47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72259" cy="466724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GB" sz="3200" dirty="0">
                <a:solidFill>
                  <a:srgbClr val="404040"/>
                </a:solidFill>
                <a:latin typeface="Fira Sans" pitchFamily="34"/>
              </a:rPr>
              <a:t>Download </a:t>
            </a:r>
            <a:r>
              <a:rPr lang="en-GB" sz="3200" dirty="0" err="1">
                <a:solidFill>
                  <a:srgbClr val="404040"/>
                </a:solidFill>
                <a:latin typeface="Fira Sans" pitchFamily="34"/>
              </a:rPr>
              <a:t>Ergast</a:t>
            </a:r>
            <a:r>
              <a:rPr lang="en-GB" sz="3200" dirty="0">
                <a:solidFill>
                  <a:srgbClr val="404040"/>
                </a:solidFill>
                <a:latin typeface="Fira Sans" pitchFamily="34"/>
              </a:rPr>
              <a:t> data</a:t>
            </a:r>
          </a:p>
          <a:p>
            <a:pPr>
              <a:lnSpc>
                <a:spcPct val="100000"/>
              </a:lnSpc>
            </a:pPr>
            <a:r>
              <a:rPr lang="en-GB" sz="3200" dirty="0">
                <a:solidFill>
                  <a:srgbClr val="404040"/>
                </a:solidFill>
                <a:latin typeface="Fira Sans" pitchFamily="34"/>
              </a:rPr>
              <a:t>Join race results with driver properties &amp; circuit properties</a:t>
            </a:r>
          </a:p>
          <a:p>
            <a:pPr>
              <a:lnSpc>
                <a:spcPct val="100000"/>
              </a:lnSpc>
            </a:pPr>
            <a:r>
              <a:rPr lang="en-GB" sz="3200" dirty="0">
                <a:solidFill>
                  <a:srgbClr val="404040"/>
                </a:solidFill>
                <a:latin typeface="Fira Sans" pitchFamily="34"/>
              </a:rPr>
              <a:t>Add information scraped from </a:t>
            </a:r>
            <a:r>
              <a:rPr lang="en-GB" sz="3200" b="1" dirty="0">
                <a:solidFill>
                  <a:srgbClr val="006388"/>
                </a:solidFill>
                <a:latin typeface="Fira Sans" pitchFamily="34"/>
              </a:rPr>
              <a:t>Wikipedia</a:t>
            </a:r>
            <a:r>
              <a:rPr lang="en-GB" sz="3200" dirty="0">
                <a:solidFill>
                  <a:srgbClr val="404040"/>
                </a:solidFill>
                <a:latin typeface="Fira Sans" pitchFamily="34"/>
              </a:rPr>
              <a:t>:</a:t>
            </a:r>
          </a:p>
          <a:p>
            <a:pPr lvl="1">
              <a:lnSpc>
                <a:spcPct val="100000"/>
              </a:lnSpc>
            </a:pPr>
            <a:r>
              <a:rPr lang="en-GB" sz="2800" dirty="0">
                <a:solidFill>
                  <a:srgbClr val="404040"/>
                </a:solidFill>
                <a:latin typeface="Fira Sans" pitchFamily="34"/>
              </a:rPr>
              <a:t>Weather (wet or dry race)</a:t>
            </a:r>
          </a:p>
          <a:p>
            <a:pPr lvl="1">
              <a:lnSpc>
                <a:spcPct val="100000"/>
              </a:lnSpc>
            </a:pPr>
            <a:r>
              <a:rPr lang="en-GB" sz="2800" dirty="0">
                <a:solidFill>
                  <a:srgbClr val="404040"/>
                </a:solidFill>
                <a:latin typeface="Fira Sans" pitchFamily="34"/>
              </a:rPr>
              <a:t>Circuit type (street circuit / permanent circuit)</a:t>
            </a:r>
          </a:p>
          <a:p>
            <a:pPr>
              <a:lnSpc>
                <a:spcPct val="100000"/>
              </a:lnSpc>
            </a:pPr>
            <a:r>
              <a:rPr lang="en-GB" sz="3200" dirty="0">
                <a:solidFill>
                  <a:srgbClr val="404040"/>
                </a:solidFill>
                <a:latin typeface="Fira Sans" pitchFamily="34"/>
              </a:rPr>
              <a:t>Some </a:t>
            </a:r>
            <a:r>
              <a:rPr lang="en-GB" sz="3200" dirty="0" err="1">
                <a:solidFill>
                  <a:srgbClr val="404040"/>
                </a:solidFill>
                <a:latin typeface="Fira Sans" pitchFamily="34"/>
              </a:rPr>
              <a:t>cleanup</a:t>
            </a:r>
            <a:r>
              <a:rPr lang="en-GB" sz="3200" dirty="0">
                <a:solidFill>
                  <a:srgbClr val="404040"/>
                </a:solidFill>
                <a:latin typeface="Fira Sans" pitchFamily="34"/>
              </a:rPr>
              <a:t> &amp; variable type conversion</a:t>
            </a:r>
          </a:p>
          <a:p>
            <a:pPr marL="0" indent="0">
              <a:lnSpc>
                <a:spcPct val="100000"/>
              </a:lnSpc>
              <a:buNone/>
            </a:pPr>
            <a:endParaRPr lang="en-GB" sz="3200" dirty="0">
              <a:solidFill>
                <a:srgbClr val="404040"/>
              </a:solidFill>
              <a:latin typeface="Fira Sans" pitchFamily="34"/>
            </a:endParaRPr>
          </a:p>
        </p:txBody>
      </p:sp>
    </p:spTree>
    <p:extLst>
      <p:ext uri="{BB962C8B-B14F-4D97-AF65-F5344CB8AC3E}">
        <p14:creationId xmlns:p14="http://schemas.microsoft.com/office/powerpoint/2010/main" val="20208962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B5A45-7AE3-4E4D-AB71-DE291C694AA2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The data: tidy!</a:t>
            </a:r>
            <a:endParaRPr lang="en-GB" sz="1800" kern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8039E6-200E-4E87-B6DD-2DE97FB52C8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667243"/>
          </a:xfrm>
        </p:spPr>
        <p:txBody>
          <a:bodyPr>
            <a:normAutofit fontScale="92500"/>
          </a:bodyPr>
          <a:lstStyle/>
          <a:p>
            <a:pPr marL="0" lvl="0" indent="0">
              <a:buNone/>
            </a:pP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# A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tibble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: 3,267 x 9</a:t>
            </a:r>
          </a:p>
          <a:p>
            <a:pPr marL="0" lvl="0" indent="0">
              <a:buNone/>
            </a:pP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driver          constructor  year round circuit     position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weather_type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circuit_type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status  </a:t>
            </a:r>
          </a:p>
          <a:p>
            <a:pPr marL="0" lvl="0" indent="0">
              <a:buNone/>
            </a:pP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&lt;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fct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&gt;           &lt;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fct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&gt;       &lt;int&gt; &lt;int&gt; &lt;chr&gt;          &lt;int&gt; &lt;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fct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&gt;        &lt;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fct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&gt;        &lt;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fct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&gt;   </a:t>
            </a:r>
          </a:p>
          <a:p>
            <a:pPr marL="0" lvl="0" indent="0">
              <a:buNone/>
            </a:pP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1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rosberg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 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mercedes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2014     1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albert_park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 1 dry          street       Finished</a:t>
            </a:r>
          </a:p>
          <a:p>
            <a:pPr marL="0" lvl="0" indent="0">
              <a:buNone/>
            </a:pP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2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kevin_magnussen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mclaren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2014     1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albert_park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 2 dry          street       Finished</a:t>
            </a:r>
          </a:p>
          <a:p>
            <a:pPr marL="0" lvl="0" indent="0">
              <a:buNone/>
            </a:pP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3 button         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mclaren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2014     1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albert_park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 3 dry          street       Finished</a:t>
            </a:r>
          </a:p>
          <a:p>
            <a:pPr marL="0" lvl="0" indent="0">
              <a:buNone/>
            </a:pP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4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alonso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  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ferrari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2014     1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albert_park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 4 dry          street       Finished</a:t>
            </a:r>
          </a:p>
          <a:p>
            <a:pPr marL="0" lvl="0" indent="0">
              <a:buNone/>
            </a:pP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5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bottas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  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williams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2014     1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albert_park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 5 dry          street       Finished</a:t>
            </a:r>
          </a:p>
          <a:p>
            <a:pPr marL="0" lvl="0" indent="0">
              <a:buNone/>
            </a:pP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6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hulkenberg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force_india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2014     1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albert_park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 6 dry          street       Finished</a:t>
            </a:r>
          </a:p>
          <a:p>
            <a:pPr marL="0" lvl="0" indent="0">
              <a:buNone/>
            </a:pP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7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raikkonen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ferrari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2014     1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albert_park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 7 dry          street       Finished</a:t>
            </a:r>
          </a:p>
          <a:p>
            <a:pPr marL="0" lvl="0" indent="0">
              <a:buNone/>
            </a:pP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8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vergne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  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toro_rosso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2014     1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albert_park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 8 dry          street       Finished</a:t>
            </a:r>
          </a:p>
          <a:p>
            <a:pPr marL="0" lvl="0" indent="0">
              <a:buNone/>
            </a:pP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9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kvyat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   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toro_rosso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2014     1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albert_park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 9 dry          street       Finished</a:t>
            </a:r>
          </a:p>
          <a:p>
            <a:pPr marL="0" lvl="0" indent="0">
              <a:buNone/>
            </a:pP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10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perez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   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force_india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2014     1 </a:t>
            </a:r>
            <a:r>
              <a:rPr lang="en-GB" sz="14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albert_park</a:t>
            </a: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10 dry          street       Finished</a:t>
            </a:r>
          </a:p>
          <a:p>
            <a:pPr marL="0" lvl="0" indent="0">
              <a:buNone/>
            </a:pPr>
            <a:r>
              <a:rPr lang="en-GB" sz="14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# ... with 3,257 more rows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381F2-ED4A-4402-980D-E02B1BEDFAE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766215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Measuring “performance”</a:t>
            </a:r>
            <a:endParaRPr lang="en-GB" sz="1800" kern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14065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6B7CED-C164-4E22-B4E9-89BC08902B4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1798551"/>
            <a:ext cx="10515600" cy="1325559"/>
          </a:xfrm>
        </p:spPr>
        <p:txBody>
          <a:bodyPr/>
          <a:lstStyle/>
          <a:p>
            <a:pPr lvl="0">
              <a:lnSpc>
                <a:spcPct val="100000"/>
              </a:lnSpc>
            </a:pPr>
            <a:r>
              <a:rPr lang="en-GB" sz="40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The best race result is finishing first</a:t>
            </a:r>
            <a:br>
              <a:rPr lang="en-GB" sz="40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</a:br>
            <a:r>
              <a:rPr lang="en-GB" sz="40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The worst race result is finishing last</a:t>
            </a:r>
            <a:endParaRPr lang="en-GB" sz="40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7A336CF-8A79-4717-A305-C80700F808A2}"/>
              </a:ext>
            </a:extLst>
          </p:cNvPr>
          <p:cNvSpPr txBox="1"/>
          <p:nvPr/>
        </p:nvSpPr>
        <p:spPr>
          <a:xfrm>
            <a:off x="838203" y="3071103"/>
            <a:ext cx="8621561" cy="13255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4000" b="1" i="0" u="none" strike="noStrike" kern="0" cap="none" spc="0" baseline="0" dirty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Sometimes, a contestant does not finish at all!?</a:t>
            </a:r>
            <a:endParaRPr lang="en-GB" sz="4000" b="0" i="0" u="none" strike="noStrike" kern="1200" cap="none" spc="0" baseline="0" dirty="0">
              <a:solidFill>
                <a:srgbClr val="7F7F7F"/>
              </a:solidFill>
              <a:uFillTx/>
              <a:latin typeface="Calibri Ligh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1"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C086B-EF63-4A27-86D1-338B59FDF4AE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Dealing with non-finishes</a:t>
            </a:r>
            <a:endParaRPr lang="en-GB" sz="1800" kern="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220BD5-0333-4584-963E-26746A63BD8B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4345590" cy="4667243"/>
          </a:xfrm>
        </p:spPr>
        <p:txBody>
          <a:bodyPr>
            <a:normAutofit lnSpcReduction="10000"/>
          </a:bodyPr>
          <a:lstStyle/>
          <a:p>
            <a:pPr marL="0" lvl="0" indent="0">
              <a:lnSpc>
                <a:spcPct val="100000"/>
              </a:lnSpc>
              <a:buNone/>
            </a:pPr>
            <a:r>
              <a:rPr lang="en-GB" sz="2000" b="1" dirty="0">
                <a:solidFill>
                  <a:srgbClr val="FFFFFF"/>
                </a:solidFill>
                <a:latin typeface="Fira Sans" pitchFamily="34"/>
              </a:rPr>
              <a:t>Many incidents in F1</a:t>
            </a:r>
          </a:p>
          <a:p>
            <a:pPr lvl="0">
              <a:lnSpc>
                <a:spcPct val="100000"/>
              </a:lnSpc>
            </a:pPr>
            <a:r>
              <a:rPr lang="en-GB" sz="2000" dirty="0">
                <a:solidFill>
                  <a:srgbClr val="FFFFFF"/>
                </a:solidFill>
                <a:latin typeface="Fira Sans" pitchFamily="34"/>
              </a:rPr>
              <a:t>Drivers make mistakes</a:t>
            </a:r>
          </a:p>
          <a:p>
            <a:pPr lvl="0">
              <a:lnSpc>
                <a:spcPct val="100000"/>
              </a:lnSpc>
            </a:pPr>
            <a:r>
              <a:rPr lang="en-GB" sz="2000" dirty="0">
                <a:solidFill>
                  <a:srgbClr val="FFFFFF"/>
                </a:solidFill>
                <a:latin typeface="Fira Sans" pitchFamily="34"/>
              </a:rPr>
              <a:t>Constructors forget screws</a:t>
            </a:r>
          </a:p>
          <a:p>
            <a:pPr lvl="0">
              <a:lnSpc>
                <a:spcPct val="100000"/>
              </a:lnSpc>
            </a:pPr>
            <a:r>
              <a:rPr lang="en-GB" sz="2000" dirty="0">
                <a:solidFill>
                  <a:srgbClr val="FFFFFF"/>
                </a:solidFill>
                <a:latin typeface="Fira Sans" pitchFamily="34"/>
              </a:rPr>
              <a:t>Random stuff happens</a:t>
            </a:r>
          </a:p>
          <a:p>
            <a:pPr lvl="0">
              <a:lnSpc>
                <a:spcPct val="100000"/>
              </a:lnSpc>
            </a:pPr>
            <a:r>
              <a:rPr lang="en-GB" sz="2000" dirty="0">
                <a:solidFill>
                  <a:srgbClr val="FFFFFF"/>
                </a:solidFill>
                <a:latin typeface="Fira Sans" pitchFamily="34"/>
              </a:rPr>
              <a:t>The world is complicated</a:t>
            </a:r>
          </a:p>
          <a:p>
            <a:pPr lvl="0">
              <a:lnSpc>
                <a:spcPct val="100000"/>
              </a:lnSpc>
            </a:pPr>
            <a:endParaRPr lang="en-GB" sz="2000" dirty="0">
              <a:solidFill>
                <a:srgbClr val="FFFFFF"/>
              </a:solidFill>
              <a:latin typeface="Fira Sans" pitchFamily="34"/>
            </a:endParaRPr>
          </a:p>
          <a:p>
            <a:pPr marL="0" lvl="0" indent="0">
              <a:lnSpc>
                <a:spcPct val="100000"/>
              </a:lnSpc>
              <a:buNone/>
            </a:pPr>
            <a:r>
              <a:rPr lang="en-GB" sz="2000" dirty="0">
                <a:solidFill>
                  <a:srgbClr val="FFFFFF"/>
                </a:solidFill>
                <a:latin typeface="Fira Sans" pitchFamily="34"/>
              </a:rPr>
              <a:t>We don’t have a way to attribute not-finishing to drivers or constructors or randomness!</a:t>
            </a:r>
          </a:p>
          <a:p>
            <a:pPr marL="0" lvl="0" indent="0">
              <a:lnSpc>
                <a:spcPct val="100000"/>
              </a:lnSpc>
              <a:buNone/>
            </a:pPr>
            <a:endParaRPr lang="en-GB" sz="2000" dirty="0">
              <a:solidFill>
                <a:srgbClr val="FFFFFF"/>
              </a:solidFill>
              <a:latin typeface="Fira Sans" pitchFamily="34"/>
            </a:endParaRPr>
          </a:p>
          <a:p>
            <a:pPr marL="0" lvl="0" indent="0">
              <a:lnSpc>
                <a:spcPct val="100000"/>
              </a:lnSpc>
              <a:buNone/>
            </a:pPr>
            <a:r>
              <a:rPr lang="en-GB" sz="2000" b="1" dirty="0">
                <a:solidFill>
                  <a:srgbClr val="FFFFFF"/>
                </a:solidFill>
                <a:latin typeface="Fira Sans" pitchFamily="34"/>
              </a:rPr>
              <a:t>SIMPLIFYING ASSUMPTION</a:t>
            </a:r>
          </a:p>
          <a:p>
            <a:pPr lvl="0"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Fira Sans" pitchFamily="34"/>
              </a:rPr>
              <a:t>Look only at </a:t>
            </a:r>
            <a:r>
              <a:rPr lang="en-US" sz="2000" i="1" dirty="0">
                <a:solidFill>
                  <a:srgbClr val="FFFFFF"/>
                </a:solidFill>
                <a:latin typeface="Fira Sans" pitchFamily="34"/>
              </a:rPr>
              <a:t>finished</a:t>
            </a:r>
            <a:r>
              <a:rPr lang="en-US" sz="2000" dirty="0">
                <a:solidFill>
                  <a:srgbClr val="FFFFFF"/>
                </a:solidFill>
                <a:latin typeface="Fira Sans" pitchFamily="34"/>
              </a:rPr>
              <a:t> races</a:t>
            </a:r>
          </a:p>
          <a:p>
            <a:pPr marL="0" lvl="0" indent="0">
              <a:lnSpc>
                <a:spcPct val="100000"/>
              </a:lnSpc>
              <a:buNone/>
            </a:pPr>
            <a:endParaRPr lang="en-GB" sz="2000" dirty="0">
              <a:solidFill>
                <a:srgbClr val="FFFFFF"/>
              </a:solidFill>
              <a:latin typeface="Fira Sans" pitchFamily="34"/>
            </a:endParaRPr>
          </a:p>
        </p:txBody>
      </p:sp>
      <p:pic>
        <p:nvPicPr>
          <p:cNvPr id="10" name="Picture 9" descr="Chart, histogram&#10;&#10;Description automatically generated">
            <a:extLst>
              <a:ext uri="{FF2B5EF4-FFF2-40B4-BE49-F238E27FC236}">
                <a16:creationId xmlns:a16="http://schemas.microsoft.com/office/drawing/2014/main" id="{D2467500-1048-4646-B2C3-01BD86E62A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0055" y="1947211"/>
            <a:ext cx="6372201" cy="4248134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hart&#10;&#10;Description automatically generated">
            <a:extLst>
              <a:ext uri="{FF2B5EF4-FFF2-40B4-BE49-F238E27FC236}">
                <a16:creationId xmlns:a16="http://schemas.microsoft.com/office/drawing/2014/main" id="{469DE03D-C4C5-4937-8A03-B47876C184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191" y="685794"/>
            <a:ext cx="8229617" cy="5486411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7143E-CB4D-4270-B64D-76580D70D5B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788763"/>
            <a:ext cx="10515600" cy="1325559"/>
          </a:xfrm>
        </p:spPr>
        <p:txBody>
          <a:bodyPr/>
          <a:lstStyle/>
          <a:p>
            <a:pPr lvl="0" algn="ctr">
              <a:lnSpc>
                <a:spcPct val="100000"/>
              </a:lnSpc>
            </a:pPr>
            <a:r>
              <a:rPr lang="en-GB" sz="40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Which is a better performance?</a:t>
            </a:r>
            <a:endParaRPr lang="en-GB" sz="40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7143E-CB4D-4270-B64D-76580D70D5B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788763"/>
            <a:ext cx="10515600" cy="1325559"/>
          </a:xfrm>
        </p:spPr>
        <p:txBody>
          <a:bodyPr/>
          <a:lstStyle/>
          <a:p>
            <a:pPr lvl="0" algn="ctr">
              <a:lnSpc>
                <a:spcPct val="100000"/>
              </a:lnSpc>
            </a:pPr>
            <a:r>
              <a:rPr lang="en-GB" sz="40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Which is a better performance?</a:t>
            </a:r>
            <a:endParaRPr lang="en-GB" sz="40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DF6FF1C-7913-402B-8916-C8174BDC04E1}"/>
              </a:ext>
            </a:extLst>
          </p:cNvPr>
          <p:cNvSpPr txBox="1"/>
          <p:nvPr/>
        </p:nvSpPr>
        <p:spPr>
          <a:xfrm>
            <a:off x="838193" y="2945849"/>
            <a:ext cx="3957473" cy="348784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4000" b="1" i="0" u="none" strike="noStrike" kern="0" cap="none" spc="0" baseline="0" dirty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Finishing 14</a:t>
            </a:r>
            <a:r>
              <a:rPr lang="en-GB" sz="4000" b="1" i="0" u="none" strike="noStrike" kern="0" cap="none" spc="0" baseline="30000" dirty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th</a:t>
            </a:r>
            <a:r>
              <a:rPr lang="en-GB" sz="4000" b="1" i="0" u="none" strike="noStrike" kern="0" cap="none" spc="0" baseline="0" dirty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 in a race where 20 people finish</a:t>
            </a:r>
            <a:endParaRPr lang="en-GB" sz="4000" b="0" i="0" u="none" strike="noStrike" kern="1200" cap="none" spc="0" baseline="0" dirty="0">
              <a:solidFill>
                <a:srgbClr val="7F7F7F"/>
              </a:solidFill>
              <a:uFillTx/>
              <a:latin typeface="Calibri Light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B69ADBE-A82B-4A39-987E-20BBA38F422D}"/>
              </a:ext>
            </a:extLst>
          </p:cNvPr>
          <p:cNvSpPr txBox="1">
            <a:spLocks/>
          </p:cNvSpPr>
          <p:nvPr/>
        </p:nvSpPr>
        <p:spPr>
          <a:xfrm>
            <a:off x="838193" y="2567413"/>
            <a:ext cx="3957473" cy="13255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>
            <a:lvl1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4400" b="0" i="0" u="none" strike="noStrike" kern="1200" cap="none" spc="0" baseline="0">
                <a:solidFill>
                  <a:srgbClr val="000000"/>
                </a:solidFill>
                <a:uFillTx/>
                <a:latin typeface="Calibri Light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GB" sz="40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A</a:t>
            </a:r>
            <a:endParaRPr lang="en-GB" sz="4000" dirty="0"/>
          </a:p>
        </p:txBody>
      </p:sp>
    </p:spTree>
    <p:extLst>
      <p:ext uri="{BB962C8B-B14F-4D97-AF65-F5344CB8AC3E}">
        <p14:creationId xmlns:p14="http://schemas.microsoft.com/office/powerpoint/2010/main" val="2042595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race car on a track&#10;&#10;Description automatically generated">
            <a:extLst>
              <a:ext uri="{FF2B5EF4-FFF2-40B4-BE49-F238E27FC236}">
                <a16:creationId xmlns:a16="http://schemas.microsoft.com/office/drawing/2014/main" id="{3EA1A843-36F3-4A04-95B8-65B1E7A5B4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335C553F-2B04-4BD1-996A-1FDD8FD0DABA}"/>
              </a:ext>
            </a:extLst>
          </p:cNvPr>
          <p:cNvSpPr txBox="1"/>
          <p:nvPr/>
        </p:nvSpPr>
        <p:spPr>
          <a:xfrm>
            <a:off x="6950674" y="6596390"/>
            <a:ext cx="5241322" cy="26160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100" dirty="0">
                <a:solidFill>
                  <a:schemeClr val="bg1">
                    <a:lumMod val="9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Photo by </a:t>
            </a:r>
            <a:r>
              <a:rPr lang="en-US" sz="1100" dirty="0">
                <a:solidFill>
                  <a:schemeClr val="bg1">
                    <a:lumMod val="9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Bill Stephan</a:t>
            </a:r>
            <a:r>
              <a:rPr lang="en-US" sz="1100" dirty="0">
                <a:solidFill>
                  <a:schemeClr val="bg1">
                    <a:lumMod val="9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 on </a:t>
            </a:r>
            <a:r>
              <a:rPr lang="en-US" sz="1100" dirty="0" err="1">
                <a:solidFill>
                  <a:schemeClr val="bg1">
                    <a:lumMod val="9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</a:t>
            </a:r>
            <a:r>
              <a:rPr lang="en-US" sz="1100" dirty="0">
                <a:solidFill>
                  <a:schemeClr val="bg1">
                    <a:lumMod val="9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 </a:t>
            </a:r>
            <a:endParaRPr lang="en-GB" sz="1100" b="0" i="0" u="none" strike="noStrike" kern="1200" cap="none" spc="0" baseline="0" dirty="0">
              <a:solidFill>
                <a:schemeClr val="bg1">
                  <a:lumMod val="95000"/>
                </a:schemeClr>
              </a:solidFill>
              <a:uFillTx/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7143E-CB4D-4270-B64D-76580D70D5B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788763"/>
            <a:ext cx="10515600" cy="1325559"/>
          </a:xfrm>
        </p:spPr>
        <p:txBody>
          <a:bodyPr/>
          <a:lstStyle/>
          <a:p>
            <a:pPr lvl="0" algn="ctr">
              <a:lnSpc>
                <a:spcPct val="100000"/>
              </a:lnSpc>
            </a:pPr>
            <a:r>
              <a:rPr lang="en-GB" sz="40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Which is a better performance?</a:t>
            </a:r>
            <a:endParaRPr lang="en-GB" sz="40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DF6FF1C-7913-402B-8916-C8174BDC04E1}"/>
              </a:ext>
            </a:extLst>
          </p:cNvPr>
          <p:cNvSpPr txBox="1"/>
          <p:nvPr/>
        </p:nvSpPr>
        <p:spPr>
          <a:xfrm>
            <a:off x="838193" y="2945849"/>
            <a:ext cx="3957473" cy="348784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4000" b="1" i="0" u="none" strike="noStrike" kern="0" cap="none" spc="0" baseline="0" dirty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Finishing 14</a:t>
            </a:r>
            <a:r>
              <a:rPr lang="en-GB" sz="4000" b="1" i="0" u="none" strike="noStrike" kern="0" cap="none" spc="0" baseline="30000" dirty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th</a:t>
            </a:r>
            <a:r>
              <a:rPr lang="en-GB" sz="4000" b="1" i="0" u="none" strike="noStrike" kern="0" cap="none" spc="0" baseline="0" dirty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 in a race where 20 people finish</a:t>
            </a:r>
            <a:endParaRPr lang="en-GB" sz="4000" b="0" i="0" u="none" strike="noStrike" kern="1200" cap="none" spc="0" baseline="0" dirty="0">
              <a:solidFill>
                <a:srgbClr val="7F7F7F"/>
              </a:solidFill>
              <a:uFillTx/>
              <a:latin typeface="Calibri Light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A44FE92-0EEE-43B2-AA4D-8924D415C918}"/>
              </a:ext>
            </a:extLst>
          </p:cNvPr>
          <p:cNvSpPr txBox="1"/>
          <p:nvPr/>
        </p:nvSpPr>
        <p:spPr>
          <a:xfrm>
            <a:off x="7396330" y="2945849"/>
            <a:ext cx="3957473" cy="348784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4000" b="1" i="0" u="none" strike="noStrike" kern="0" cap="none" spc="0" baseline="0" dirty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Finishing 14</a:t>
            </a:r>
            <a:r>
              <a:rPr lang="en-GB" sz="4000" b="1" i="0" u="none" strike="noStrike" kern="0" cap="none" spc="0" baseline="30000" dirty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th</a:t>
            </a:r>
            <a:r>
              <a:rPr lang="en-GB" sz="4000" b="1" i="0" u="none" strike="noStrike" kern="0" cap="none" spc="0" baseline="0" dirty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 in a race where 14 people finish</a:t>
            </a:r>
            <a:endParaRPr lang="en-GB" sz="4000" b="0" i="0" u="none" strike="noStrike" kern="1200" cap="none" spc="0" baseline="0" dirty="0">
              <a:solidFill>
                <a:srgbClr val="7F7F7F"/>
              </a:solidFill>
              <a:uFillTx/>
              <a:latin typeface="Calibri Light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B69ADBE-A82B-4A39-987E-20BBA38F422D}"/>
              </a:ext>
            </a:extLst>
          </p:cNvPr>
          <p:cNvSpPr txBox="1">
            <a:spLocks/>
          </p:cNvSpPr>
          <p:nvPr/>
        </p:nvSpPr>
        <p:spPr>
          <a:xfrm>
            <a:off x="838193" y="2567413"/>
            <a:ext cx="3957473" cy="13255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>
            <a:lvl1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4400" b="0" i="0" u="none" strike="noStrike" kern="1200" cap="none" spc="0" baseline="0">
                <a:solidFill>
                  <a:srgbClr val="000000"/>
                </a:solidFill>
                <a:uFillTx/>
                <a:latin typeface="Calibri Light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GB" sz="40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A</a:t>
            </a:r>
            <a:endParaRPr lang="en-GB" sz="400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793C3A1-5F9D-4103-8535-71E33C829DF3}"/>
              </a:ext>
            </a:extLst>
          </p:cNvPr>
          <p:cNvSpPr txBox="1">
            <a:spLocks/>
          </p:cNvSpPr>
          <p:nvPr/>
        </p:nvSpPr>
        <p:spPr>
          <a:xfrm>
            <a:off x="7396329" y="2567412"/>
            <a:ext cx="3957473" cy="13255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>
            <a:lvl1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4400" b="0" i="0" u="none" strike="noStrike" kern="1200" cap="none" spc="0" baseline="0">
                <a:solidFill>
                  <a:srgbClr val="000000"/>
                </a:solidFill>
                <a:uFillTx/>
                <a:latin typeface="Calibri Light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GB" sz="40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B</a:t>
            </a:r>
            <a:endParaRPr lang="en-GB" sz="4000" dirty="0"/>
          </a:p>
        </p:txBody>
      </p:sp>
    </p:spTree>
    <p:extLst>
      <p:ext uri="{BB962C8B-B14F-4D97-AF65-F5344CB8AC3E}">
        <p14:creationId xmlns:p14="http://schemas.microsoft.com/office/powerpoint/2010/main" val="5332190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7"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EBCE50-F954-4C89-86E7-F4458431D20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Solution: the proportion</a:t>
            </a:r>
            <a:endParaRPr lang="en-GB" sz="1800" kern="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1180BC-95E0-43C4-A598-70A14772CBE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5588911" cy="4667243"/>
          </a:xfrm>
        </p:spPr>
        <p:txBody>
          <a:bodyPr>
            <a:normAutofit/>
          </a:bodyPr>
          <a:lstStyle/>
          <a:p>
            <a:pPr marL="0" lvl="0" indent="0">
              <a:lnSpc>
                <a:spcPct val="120000"/>
              </a:lnSpc>
              <a:buNone/>
            </a:pPr>
            <a:r>
              <a:rPr lang="en-GB" sz="2200" b="1" dirty="0">
                <a:solidFill>
                  <a:srgbClr val="FFFFFF"/>
                </a:solidFill>
                <a:latin typeface="Fira Sans" pitchFamily="34"/>
              </a:rPr>
              <a:t>We measure performance as the </a:t>
            </a:r>
            <a:r>
              <a:rPr lang="en-GB" sz="2200" b="1" i="1" dirty="0">
                <a:solidFill>
                  <a:srgbClr val="FFFFFF"/>
                </a:solidFill>
                <a:latin typeface="Fira Sans" pitchFamily="34"/>
              </a:rPr>
              <a:t>proportion of drivers beaten</a:t>
            </a:r>
          </a:p>
          <a:p>
            <a:pPr lvl="0">
              <a:lnSpc>
                <a:spcPct val="120000"/>
              </a:lnSpc>
            </a:pPr>
            <a:r>
              <a:rPr lang="en-GB" sz="2000" dirty="0">
                <a:solidFill>
                  <a:srgbClr val="FFFFFF"/>
                </a:solidFill>
                <a:latin typeface="Fira Sans" pitchFamily="34"/>
              </a:rPr>
              <a:t>For each driver for each race, the proportion of drivers who finished behind the driver’s position</a:t>
            </a:r>
          </a:p>
          <a:p>
            <a:pPr marL="0" lvl="0" indent="0">
              <a:lnSpc>
                <a:spcPct val="120000"/>
              </a:lnSpc>
              <a:buNone/>
            </a:pPr>
            <a:endParaRPr lang="en-US" sz="2000" dirty="0">
              <a:solidFill>
                <a:srgbClr val="FFFFFF"/>
              </a:solidFill>
              <a:latin typeface="Fira Code" pitchFamily="49"/>
              <a:ea typeface="Fira Code" pitchFamily="49"/>
            </a:endParaRPr>
          </a:p>
          <a:p>
            <a:pPr marL="0" lvl="0" indent="0">
              <a:lnSpc>
                <a:spcPct val="120000"/>
              </a:lnSpc>
              <a:buNone/>
            </a:pPr>
            <a:r>
              <a:rPr lang="en-GB" sz="2000" b="1" dirty="0">
                <a:solidFill>
                  <a:srgbClr val="FFFFFF"/>
                </a:solidFill>
                <a:latin typeface="Fira Sans" pitchFamily="34"/>
              </a:rPr>
              <a:t>Empirical probability (estimate) of beating other drivers</a:t>
            </a:r>
          </a:p>
          <a:p>
            <a:pPr>
              <a:lnSpc>
                <a:spcPct val="120000"/>
              </a:lnSpc>
            </a:pPr>
            <a:r>
              <a:rPr lang="en-GB" sz="2000" dirty="0">
                <a:solidFill>
                  <a:srgbClr val="FFFFFF"/>
                </a:solidFill>
                <a:latin typeface="Fira Sans" pitchFamily="34"/>
              </a:rPr>
              <a:t>Smooth this estimate using recommended procedure from the R package </a:t>
            </a:r>
            <a:r>
              <a:rPr lang="en-GB" sz="2000" dirty="0" err="1">
                <a:solidFill>
                  <a:srgbClr val="FFFFFF"/>
                </a:solidFill>
                <a:latin typeface="Fira Sans" pitchFamily="34"/>
              </a:rPr>
              <a:t>betareg</a:t>
            </a:r>
            <a:r>
              <a:rPr lang="en-GB" sz="2000" dirty="0">
                <a:solidFill>
                  <a:srgbClr val="FFFFFF"/>
                </a:solidFill>
                <a:latin typeface="Fira Sans" pitchFamily="34"/>
              </a:rPr>
              <a:t> </a:t>
            </a:r>
          </a:p>
          <a:p>
            <a:pPr marL="0" lvl="0" indent="0">
              <a:lnSpc>
                <a:spcPct val="120000"/>
              </a:lnSpc>
              <a:buNone/>
            </a:pPr>
            <a:endParaRPr lang="en-GB" sz="2000" b="1" dirty="0">
              <a:solidFill>
                <a:srgbClr val="FFFFFF"/>
              </a:solidFill>
              <a:latin typeface="Fira Code" pitchFamily="49"/>
              <a:ea typeface="Fira Code" pitchFamily="49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EBCE50-F954-4C89-86E7-F4458431D20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Solution: the proportion</a:t>
            </a:r>
            <a:endParaRPr lang="en-GB" sz="1800" kern="0" dirty="0">
              <a:solidFill>
                <a:srgbClr val="FFFFFF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4CF012-64DD-4D8E-AEE2-3635DBDBBAFF}"/>
              </a:ext>
            </a:extLst>
          </p:cNvPr>
          <p:cNvSpPr txBox="1"/>
          <p:nvPr/>
        </p:nvSpPr>
        <p:spPr>
          <a:xfrm>
            <a:off x="838203" y="1825627"/>
            <a:ext cx="10693763" cy="36194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>
              <a:lnSpc>
                <a:spcPct val="120000"/>
              </a:lnSpc>
              <a:buNone/>
            </a:pP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library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(</a:t>
            </a:r>
            <a:r>
              <a:rPr lang="en-US" sz="2400" dirty="0" err="1">
                <a:solidFill>
                  <a:srgbClr val="FFFFFF"/>
                </a:solidFill>
                <a:latin typeface="Fira Code" pitchFamily="49"/>
                <a:ea typeface="Fira Code" pitchFamily="49"/>
              </a:rPr>
              <a:t>tidyverse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)</a:t>
            </a:r>
          </a:p>
          <a:p>
            <a:pPr marL="0" lvl="0" indent="0">
              <a:lnSpc>
                <a:spcPct val="120000"/>
              </a:lnSpc>
              <a:buNone/>
            </a:pPr>
            <a:endParaRPr lang="en-US" sz="2400" dirty="0">
              <a:solidFill>
                <a:srgbClr val="FFFFFF"/>
              </a:solidFill>
              <a:latin typeface="Fira Code" pitchFamily="49"/>
              <a:ea typeface="Fira Code" pitchFamily="49"/>
            </a:endParaRPr>
          </a:p>
          <a:p>
            <a:pPr marL="0" lvl="0" indent="0">
              <a:lnSpc>
                <a:spcPct val="1200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f1_dat </a:t>
            </a: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%&gt;%</a:t>
            </a:r>
          </a:p>
          <a:p>
            <a:pPr marL="0" lvl="0" indent="0">
              <a:lnSpc>
                <a:spcPct val="1200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 </a:t>
            </a:r>
            <a:r>
              <a:rPr lang="en-US" sz="24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group_by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(</a:t>
            </a: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year, round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)</a:t>
            </a: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</a:t>
            </a: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%&gt;%</a:t>
            </a:r>
          </a:p>
          <a:p>
            <a:pPr marL="0" lvl="0" indent="0">
              <a:lnSpc>
                <a:spcPct val="1200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 </a:t>
            </a: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mutate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(</a:t>
            </a:r>
          </a:p>
          <a:p>
            <a:pPr marL="0" lvl="0" indent="0">
              <a:lnSpc>
                <a:spcPct val="1200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   </a:t>
            </a:r>
            <a:r>
              <a:rPr lang="en-US" sz="2400" dirty="0" err="1">
                <a:solidFill>
                  <a:srgbClr val="FFFFFF"/>
                </a:solidFill>
                <a:latin typeface="Fira Code" pitchFamily="49"/>
                <a:ea typeface="Fira Code" pitchFamily="49"/>
              </a:rPr>
              <a:t>position_prop</a:t>
            </a: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= 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(</a:t>
            </a: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n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()</a:t>
            </a: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- position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)</a:t>
            </a: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/ 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(</a:t>
            </a: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n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()</a:t>
            </a: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- 1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)</a:t>
            </a: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, </a:t>
            </a:r>
          </a:p>
          <a:p>
            <a:pPr marL="0" lvl="0" indent="0">
              <a:lnSpc>
                <a:spcPct val="1200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   </a:t>
            </a:r>
            <a:r>
              <a:rPr lang="en-US" sz="2400" dirty="0" err="1">
                <a:solidFill>
                  <a:srgbClr val="FFFFFF"/>
                </a:solidFill>
                <a:latin typeface="Fira Code" pitchFamily="49"/>
                <a:ea typeface="Fira Code" pitchFamily="49"/>
              </a:rPr>
              <a:t>prop_trans</a:t>
            </a: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= 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(</a:t>
            </a:r>
            <a:r>
              <a:rPr lang="en-US" sz="2400" dirty="0" err="1">
                <a:solidFill>
                  <a:srgbClr val="FFFFFF"/>
                </a:solidFill>
                <a:latin typeface="Fira Code" pitchFamily="49"/>
                <a:ea typeface="Fira Code" pitchFamily="49"/>
              </a:rPr>
              <a:t>position_prop</a:t>
            </a: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* 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(</a:t>
            </a: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n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()</a:t>
            </a: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- 1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)</a:t>
            </a: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+ 0.5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)</a:t>
            </a: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/ </a:t>
            </a: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n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()</a:t>
            </a: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</a:t>
            </a:r>
          </a:p>
          <a:p>
            <a:pPr marL="0" lvl="0" indent="0">
              <a:lnSpc>
                <a:spcPct val="1200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Fira Code" pitchFamily="49"/>
                <a:ea typeface="Fira Code" pitchFamily="49"/>
              </a:rPr>
              <a:t>  </a:t>
            </a: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Fira Code" pitchFamily="49"/>
                <a:ea typeface="Fira Code" pitchFamily="49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7522784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850D2126-82AC-43E8-88C0-2A7B72B4F3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191" y="685794"/>
            <a:ext cx="8229617" cy="5486411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381F2-ED4A-4402-980D-E02B1BEDFAE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766215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 dirty="0" err="1">
                <a:solidFill>
                  <a:srgbClr val="FFFFFF"/>
                </a:solidFill>
                <a:latin typeface="Fira Sans" pitchFamily="34"/>
                <a:ea typeface="Fira Code" pitchFamily="49"/>
              </a:rPr>
              <a:t>Modeling</a:t>
            </a: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 performance</a:t>
            </a:r>
            <a:endParaRPr lang="en-GB" sz="1800" kern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15618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DA4D0-46BE-4A8C-B927-23BC37DF0AC7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Model for a proportion</a:t>
            </a:r>
            <a:endParaRPr lang="en-GB" sz="1800" kern="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7EAA4C1-AC48-4F46-848B-1E9389BFC07B}"/>
                  </a:ext>
                </a:extLst>
              </p:cNvPr>
              <p:cNvSpPr txBox="1">
                <a:spLocks noGrp="1"/>
              </p:cNvSpPr>
              <p:nvPr>
                <p:ph idx="1"/>
              </p:nvPr>
            </p:nvSpPr>
            <p:spPr>
              <a:xfrm>
                <a:off x="838203" y="1825627"/>
                <a:ext cx="10515600" cy="4785238"/>
              </a:xfrm>
            </p:spPr>
            <p:txBody>
              <a:bodyPr/>
              <a:lstStyle/>
              <a:p>
                <a:pPr lvl="0">
                  <a:lnSpc>
                    <a:spcPct val="100000"/>
                  </a:lnSpc>
                </a:pPr>
                <a:r>
                  <a:rPr lang="en-GB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We use Beta regression (Ferrari &amp; </a:t>
                </a:r>
                <a:r>
                  <a:rPr lang="en-GB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Cribari</a:t>
                </a:r>
                <a:r>
                  <a:rPr lang="en-GB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-Neto, 2004)</a:t>
                </a:r>
              </a:p>
              <a:p>
                <a:pPr lvl="0">
                  <a:lnSpc>
                    <a:spcPct val="100000"/>
                  </a:lnSpc>
                </a:pPr>
                <a:r>
                  <a:rPr lang="en-GB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Similar to exponential-family generalized linear model</a:t>
                </a:r>
              </a:p>
              <a:p>
                <a:pPr lvl="0">
                  <a:lnSpc>
                    <a:spcPct val="100000"/>
                  </a:lnSpc>
                </a:pPr>
                <a:r>
                  <a:rPr lang="en-GB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Outcome distribution: Beta with non-standard parameterization (mean and precision parameters)</a:t>
                </a:r>
              </a:p>
              <a:p>
                <a:pPr lvl="0">
                  <a:lnSpc>
                    <a:spcPct val="100000"/>
                  </a:lnSpc>
                </a:pPr>
                <a:endParaRPr lang="en-GB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 marL="0" lvl="0" indent="0">
                  <a:lnSpc>
                    <a:spcPct val="10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𝑝</m:t>
                      </m:r>
                      <m:d>
                        <m:dPr>
                          <m:ctrlPr>
                            <a:rPr lang="en-GB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dPr>
                        <m:e>
                          <m:r>
                            <a:rPr lang="en-GB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𝑦</m:t>
                          </m:r>
                        </m:e>
                      </m:d>
                      <m:r>
                        <a:rPr lang="en-GB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=</m:t>
                      </m:r>
                      <m:r>
                        <a:rPr lang="en-GB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𝐵𝑒𝑡𝑎</m:t>
                      </m:r>
                      <m:d>
                        <m:dPr>
                          <m:ctrlPr>
                            <a:rPr lang="en-GB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dPr>
                        <m:e>
                          <m:r>
                            <a:rPr lang="en-GB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𝜇</m:t>
                          </m:r>
                          <m:r>
                            <a:rPr lang="en-GB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, </m:t>
                          </m:r>
                          <m:r>
                            <a:rPr lang="en-GB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𝜙</m:t>
                          </m:r>
                        </m:e>
                      </m:d>
                      <m:r>
                        <a:rPr lang="en-GB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=</m:t>
                      </m:r>
                      <m:f>
                        <m:fPr>
                          <m:ctrlPr>
                            <a:rPr lang="en-GB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GB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Γ</m:t>
                          </m:r>
                          <m:d>
                            <m:dPr>
                              <m:ctrlPr>
                                <a:rPr lang="en-GB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</m:ctrlPr>
                            </m:dPr>
                            <m:e>
                              <m:r>
                                <a:rPr lang="en-GB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𝜙</m:t>
                              </m:r>
                            </m:e>
                          </m:d>
                        </m:num>
                        <m:den>
                          <m:r>
                            <m:rPr>
                              <m:sty m:val="p"/>
                            </m:rPr>
                            <a:rPr lang="en-GB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Γ</m:t>
                          </m:r>
                          <m:d>
                            <m:dPr>
                              <m:ctrlPr>
                                <a:rPr lang="en-GB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</m:ctrlPr>
                            </m:dPr>
                            <m:e>
                              <m:r>
                                <a:rPr lang="en-GB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𝜇</m:t>
                              </m:r>
                              <m:r>
                                <a:rPr lang="en-GB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𝜙</m:t>
                              </m:r>
                            </m:e>
                          </m:d>
                          <m:r>
                            <m:rPr>
                              <m:sty m:val="p"/>
                            </m:rPr>
                            <a:rPr lang="en-GB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Γ</m:t>
                          </m:r>
                          <m:d>
                            <m:dPr>
                              <m:ctrlPr>
                                <a:rPr lang="en-GB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</m:ctrlPr>
                            </m:dPr>
                            <m:e>
                              <m:d>
                                <m:dPr>
                                  <m:ctrlPr>
                                    <a:rPr lang="en-GB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  <a:ea typeface="Fira Code" pitchFamily="49"/>
                                    </a:rPr>
                                  </m:ctrlPr>
                                </m:dPr>
                                <m:e>
                                  <m:r>
                                    <a:rPr lang="en-GB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  <a:ea typeface="Fira Code" pitchFamily="49"/>
                                    </a:rPr>
                                    <m:t>1−</m:t>
                                  </m:r>
                                  <m:r>
                                    <a:rPr lang="en-GB" b="0" i="1" smtClean="0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  <a:ea typeface="Fira Code" pitchFamily="49"/>
                                    </a:rPr>
                                    <m:t>𝜇</m:t>
                                  </m:r>
                                </m:e>
                              </m:d>
                              <m:r>
                                <a:rPr lang="en-GB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𝜙</m:t>
                              </m:r>
                            </m:e>
                          </m:d>
                        </m:den>
                      </m:f>
                      <m:sSup>
                        <m:sSupPr>
                          <m:ctrlPr>
                            <a:rPr lang="en-GB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sSupPr>
                        <m:e>
                          <m:r>
                            <a:rPr lang="en-GB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𝑦</m:t>
                          </m:r>
                        </m:e>
                        <m:sup>
                          <m:r>
                            <a:rPr lang="en-GB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𝜇𝜙</m:t>
                          </m:r>
                          <m:r>
                            <a:rPr lang="en-GB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GB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GB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</m:ctrlPr>
                            </m:dPr>
                            <m:e>
                              <m:r>
                                <a:rPr lang="en-GB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1−</m:t>
                              </m:r>
                              <m:r>
                                <a:rPr lang="en-GB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𝑦</m:t>
                              </m:r>
                            </m:e>
                          </m:d>
                        </m:e>
                        <m:sup>
                          <m:d>
                            <m:dPr>
                              <m:ctrlPr>
                                <a:rPr lang="en-GB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</m:ctrlPr>
                            </m:dPr>
                            <m:e>
                              <m:r>
                                <a:rPr lang="en-GB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1−</m:t>
                              </m:r>
                              <m:r>
                                <a:rPr lang="en-GB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𝜇</m:t>
                              </m:r>
                            </m:e>
                          </m:d>
                          <m:r>
                            <a:rPr lang="en-GB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𝜙</m:t>
                          </m:r>
                          <m:r>
                            <a:rPr lang="en-GB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−1</m:t>
                          </m:r>
                        </m:sup>
                      </m:sSup>
                    </m:oMath>
                  </m:oMathPara>
                </a14:m>
                <a:endParaRPr lang="en-GB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 lvl="0">
                  <a:lnSpc>
                    <a:spcPct val="100000"/>
                  </a:lnSpc>
                </a:pPr>
                <a:endParaRPr lang="en-GB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 lvl="0">
                  <a:lnSpc>
                    <a:spcPct val="100000"/>
                  </a:lnSpc>
                </a:pPr>
                <a:r>
                  <a:rPr lang="en-GB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We make a linear model for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GB" b="0" i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  <a:ea typeface="Fira Code" pitchFamily="49"/>
                      </a:rPr>
                      <m:t>logit</m:t>
                    </m:r>
                    <m:r>
                      <a:rPr lang="en-GB" b="0" i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  <a:ea typeface="Fira Code" pitchFamily="49"/>
                      </a:rPr>
                      <m:t>(</m:t>
                    </m:r>
                    <m:r>
                      <a:rPr lang="en-GB" b="0" i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  <a:ea typeface="Fira Code" pitchFamily="49"/>
                      </a:rPr>
                      <m:t>𝜇</m:t>
                    </m:r>
                    <m:r>
                      <a:rPr lang="en-GB" b="0" i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  <a:ea typeface="Fira Code" pitchFamily="49"/>
                      </a:rPr>
                      <m:t>)</m:t>
                    </m:r>
                  </m:oMath>
                </a14:m>
                <a:endParaRPr lang="en-GB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 lvl="0">
                  <a:lnSpc>
                    <a:spcPct val="100000"/>
                  </a:lnSpc>
                </a:pPr>
                <a:endParaRPr lang="en-GB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 marL="0" lvl="0" indent="0">
                  <a:lnSpc>
                    <a:spcPct val="100000"/>
                  </a:lnSpc>
                  <a:buNone/>
                </a:pPr>
                <a:endParaRPr lang="en-GB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 lvl="0">
                  <a:lnSpc>
                    <a:spcPct val="100000"/>
                  </a:lnSpc>
                </a:pPr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 lvl="0">
                  <a:lnSpc>
                    <a:spcPct val="100000"/>
                  </a:lnSpc>
                </a:pPr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7EAA4C1-AC48-4F46-848B-1E9389BFC07B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3" y="1825627"/>
                <a:ext cx="10515600" cy="4785238"/>
              </a:xfrm>
              <a:blipFill>
                <a:blip r:embed="rId2"/>
                <a:stretch>
                  <a:fillRect l="-1043" t="-1274" b="-1401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9060048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DA4D0-46BE-4A8C-B927-23BC37DF0AC7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Model for a proportion</a:t>
            </a:r>
            <a:endParaRPr lang="en-GB" sz="1800" kern="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7EAA4C1-AC48-4F46-848B-1E9389BFC07B}"/>
                  </a:ext>
                </a:extLst>
              </p:cNvPr>
              <p:cNvSpPr txBox="1">
                <a:spLocks noGrp="1"/>
              </p:cNvSpPr>
              <p:nvPr>
                <p:ph idx="1"/>
              </p:nvPr>
            </p:nvSpPr>
            <p:spPr>
              <a:xfrm>
                <a:off x="838203" y="1825627"/>
                <a:ext cx="10515600" cy="4785238"/>
              </a:xfrm>
            </p:spPr>
            <p:txBody>
              <a:bodyPr>
                <a:normAutofit lnSpcReduction="10000"/>
              </a:bodyPr>
              <a:lstStyle/>
              <a:p>
                <a:pPr marL="0" lvl="0" indent="0">
                  <a:lnSpc>
                    <a:spcPct val="100000"/>
                  </a:lnSpc>
                  <a:buNone/>
                </a:pPr>
                <a:r>
                  <a:rPr lang="en-GB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Our model for mean performance</a:t>
                </a:r>
              </a:p>
              <a:p>
                <a:pPr marL="0" lvl="0" indent="0">
                  <a:lnSpc>
                    <a:spcPct val="100000"/>
                  </a:lnSpc>
                  <a:buNone/>
                </a:pPr>
                <a:r>
                  <a:rPr lang="en-GB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Mean performance is the result of four components</a:t>
                </a:r>
              </a:p>
              <a:p>
                <a:pPr marL="971550" lvl="1" indent="-514350">
                  <a:lnSpc>
                    <a:spcPct val="100000"/>
                  </a:lnSpc>
                  <a:buFont typeface="+mj-lt"/>
                  <a:buAutoNum type="arabicPeriod"/>
                </a:pPr>
                <a:r>
                  <a:rPr lang="en-GB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Average driver skill</a:t>
                </a:r>
              </a:p>
              <a:p>
                <a:pPr marL="971550" lvl="1" indent="-514350">
                  <a:lnSpc>
                    <a:spcPct val="100000"/>
                  </a:lnSpc>
                  <a:buFont typeface="+mj-lt"/>
                  <a:buAutoNum type="arabicPeriod"/>
                </a:pPr>
                <a:r>
                  <a:rPr lang="en-GB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Driver form in a season</a:t>
                </a:r>
              </a:p>
              <a:p>
                <a:pPr marL="971550" lvl="1" indent="-514350">
                  <a:lnSpc>
                    <a:spcPct val="100000"/>
                  </a:lnSpc>
                  <a:buFont typeface="+mj-lt"/>
                  <a:buAutoNum type="arabicPeriod"/>
                </a:pPr>
                <a:r>
                  <a:rPr lang="en-GB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Average constructor (car) advantage</a:t>
                </a:r>
              </a:p>
              <a:p>
                <a:pPr marL="971550" lvl="1" indent="-514350">
                  <a:lnSpc>
                    <a:spcPct val="100000"/>
                  </a:lnSpc>
                  <a:buFont typeface="+mj-lt"/>
                  <a:buAutoNum type="arabicPeriod"/>
                </a:pPr>
                <a:r>
                  <a:rPr lang="en-GB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Constructor form in a season </a:t>
                </a:r>
              </a:p>
              <a:p>
                <a:pPr marL="0" lvl="0" indent="0">
                  <a:lnSpc>
                    <a:spcPct val="100000"/>
                  </a:lnSpc>
                  <a:buNone/>
                </a:pPr>
                <a:endParaRPr lang="en-GB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 marL="0" lvl="0" indent="0">
                  <a:lnSpc>
                    <a:spcPct val="100000"/>
                  </a:lnSpc>
                  <a:buNone/>
                </a:pPr>
                <a:r>
                  <a:rPr lang="en-GB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Specifically, for </a:t>
                </a:r>
                <a:r>
                  <a:rPr lang="en-GB" dirty="0">
                    <a:solidFill>
                      <a:srgbClr val="006388"/>
                    </a:solidFill>
                    <a:latin typeface="Fira Sans" pitchFamily="34"/>
                    <a:ea typeface="Fira Code" pitchFamily="49"/>
                  </a:rPr>
                  <a:t>driver d</a:t>
                </a:r>
                <a:r>
                  <a:rPr lang="en-GB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, </a:t>
                </a:r>
                <a:r>
                  <a:rPr lang="en-GB" dirty="0">
                    <a:solidFill>
                      <a:srgbClr val="FF0000"/>
                    </a:solidFill>
                    <a:latin typeface="Fira Sans" pitchFamily="34"/>
                    <a:ea typeface="Fira Code" pitchFamily="49"/>
                  </a:rPr>
                  <a:t>constructor c </a:t>
                </a:r>
                <a:r>
                  <a:rPr lang="en-GB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in </a:t>
                </a:r>
                <a:r>
                  <a:rPr lang="en-GB" dirty="0">
                    <a:solidFill>
                      <a:srgbClr val="E375A9"/>
                    </a:solidFill>
                    <a:latin typeface="Fira Sans" pitchFamily="34"/>
                    <a:ea typeface="Fira Code" pitchFamily="49"/>
                  </a:rPr>
                  <a:t>season s</a:t>
                </a:r>
                <a:r>
                  <a:rPr lang="en-GB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ira Sans" pitchFamily="34"/>
                    <a:ea typeface="Fira Code" pitchFamily="49"/>
                  </a:rPr>
                  <a:t>:</a:t>
                </a:r>
              </a:p>
              <a:p>
                <a:pPr marL="0" lvl="0" indent="0">
                  <a:lnSpc>
                    <a:spcPct val="100000"/>
                  </a:lnSpc>
                  <a:buNone/>
                </a:pPr>
                <a:endParaRPr lang="en-GB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 marL="0" indent="0">
                  <a:lnSpc>
                    <a:spcPct val="10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36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𝑙𝑜𝑔𝑖𝑡</m:t>
                      </m:r>
                      <m:d>
                        <m:dPr>
                          <m:ctrlPr>
                            <a:rPr lang="en-GB" sz="36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36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</m:ctrlPr>
                            </m:sSubPr>
                            <m:e>
                              <m:r>
                                <a:rPr lang="en-GB" sz="36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en-GB" sz="3600" i="1">
                                  <a:solidFill>
                                    <a:srgbClr val="006388"/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𝑑</m:t>
                              </m:r>
                              <m:r>
                                <a:rPr lang="en-GB" sz="36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𝑐</m:t>
                              </m:r>
                              <m:r>
                                <a:rPr lang="en-GB" sz="3600" i="1">
                                  <a:solidFill>
                                    <a:srgbClr val="E375A9"/>
                                  </a:solidFill>
                                  <a:latin typeface="Cambria Math" panose="02040503050406030204" pitchFamily="18" charset="0"/>
                                  <a:ea typeface="Fira Code" pitchFamily="49"/>
                                </a:rPr>
                                <m:t>𝑠</m:t>
                              </m:r>
                            </m:sub>
                          </m:sSub>
                        </m:e>
                      </m:d>
                      <m:r>
                        <a:rPr lang="en-GB" sz="36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=</m:t>
                      </m:r>
                      <m:sSub>
                        <m:sSubPr>
                          <m:ctrlPr>
                            <a:rPr lang="en-GB" sz="3600" b="0" i="1" smtClean="0">
                              <a:solidFill>
                                <a:srgbClr val="006388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sSubPr>
                        <m:e>
                          <m:r>
                            <a:rPr lang="en-GB" sz="3600" b="0" i="1" smtClean="0">
                              <a:solidFill>
                                <a:srgbClr val="006388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𝛽</m:t>
                          </m:r>
                        </m:e>
                        <m:sub>
                          <m:r>
                            <a:rPr lang="en-GB" sz="3600" b="0" i="1" smtClean="0">
                              <a:solidFill>
                                <a:srgbClr val="006388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𝑑</m:t>
                          </m:r>
                        </m:sub>
                      </m:sSub>
                      <m:r>
                        <a:rPr lang="en-GB" sz="36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+</m:t>
                      </m:r>
                      <m:sSub>
                        <m:sSubPr>
                          <m:ctrlPr>
                            <a:rPr lang="en-GB" sz="36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sSubPr>
                        <m:e>
                          <m:r>
                            <a:rPr lang="en-GB" sz="36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𝛽</m:t>
                          </m:r>
                        </m:e>
                        <m:sub>
                          <m:r>
                            <a:rPr lang="en-GB" sz="3600" b="0" i="1" smtClean="0">
                              <a:solidFill>
                                <a:srgbClr val="006388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𝑑</m:t>
                          </m:r>
                          <m:r>
                            <a:rPr lang="en-GB" sz="3600" b="0" i="1" smtClean="0">
                              <a:solidFill>
                                <a:srgbClr val="E375A9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𝑠</m:t>
                          </m:r>
                        </m:sub>
                      </m:sSub>
                      <m:r>
                        <a:rPr lang="en-GB" sz="36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+</m:t>
                      </m:r>
                      <m:sSub>
                        <m:sSubPr>
                          <m:ctrlPr>
                            <a:rPr lang="en-GB" sz="3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sSubPr>
                        <m:e>
                          <m:r>
                            <a:rPr lang="en-GB" sz="3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𝛽</m:t>
                          </m:r>
                        </m:e>
                        <m:sub>
                          <m:r>
                            <a:rPr lang="en-GB" sz="3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𝑐</m:t>
                          </m:r>
                        </m:sub>
                      </m:sSub>
                      <m:r>
                        <a:rPr lang="en-GB" sz="36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Fira Code" pitchFamily="49"/>
                        </a:rPr>
                        <m:t>+</m:t>
                      </m:r>
                      <m:sSub>
                        <m:sSubPr>
                          <m:ctrlPr>
                            <a:rPr lang="en-GB" sz="36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</m:ctrlPr>
                        </m:sSubPr>
                        <m:e>
                          <m:r>
                            <a:rPr lang="en-GB" sz="36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𝛽</m:t>
                          </m:r>
                        </m:e>
                        <m:sub>
                          <m:r>
                            <a:rPr lang="en-GB" sz="36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𝑐</m:t>
                          </m:r>
                          <m:r>
                            <a:rPr lang="en-GB" sz="3600" b="0" i="1" smtClean="0">
                              <a:solidFill>
                                <a:srgbClr val="E375A9"/>
                              </a:solidFill>
                              <a:latin typeface="Cambria Math" panose="02040503050406030204" pitchFamily="18" charset="0"/>
                              <a:ea typeface="Fira Code" pitchFamily="49"/>
                            </a:rPr>
                            <m:t>𝑠</m:t>
                          </m:r>
                        </m:sub>
                      </m:sSub>
                    </m:oMath>
                  </m:oMathPara>
                </a14:m>
                <a:endParaRPr lang="en-GB" sz="3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 marL="0" lvl="0" indent="0">
                  <a:lnSpc>
                    <a:spcPct val="100000"/>
                  </a:lnSpc>
                  <a:buNone/>
                </a:pPr>
                <a:endParaRPr lang="en-GB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 lvl="0">
                  <a:lnSpc>
                    <a:spcPct val="100000"/>
                  </a:lnSpc>
                </a:pPr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  <a:p>
                <a:pPr lvl="0">
                  <a:lnSpc>
                    <a:spcPct val="100000"/>
                  </a:lnSpc>
                </a:pPr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ira Sans" pitchFamily="34"/>
                  <a:ea typeface="Fira Code" pitchFamily="49"/>
                </a:endParaRP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7EAA4C1-AC48-4F46-848B-1E9389BFC07B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3" y="1825627"/>
                <a:ext cx="10515600" cy="4785238"/>
              </a:xfrm>
              <a:blipFill>
                <a:blip r:embed="rId2"/>
                <a:stretch>
                  <a:fillRect l="-1217" t="-2166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137266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DA4D0-46BE-4A8C-B927-23BC37DF0AC7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Multilevel model</a:t>
            </a:r>
            <a:endParaRPr lang="en-GB" sz="1800" kern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EAA4C1-AC48-4F46-848B-1E9389BFC07B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2" y="1825627"/>
            <a:ext cx="10515595" cy="4785238"/>
          </a:xfrm>
        </p:spPr>
        <p:txBody>
          <a:bodyPr>
            <a:normAutofit/>
          </a:bodyPr>
          <a:lstStyle/>
          <a:p>
            <a:pPr marL="0" lvl="0" indent="0" algn="ctr">
              <a:lnSpc>
                <a:spcPct val="100000"/>
              </a:lnSpc>
              <a:buNone/>
            </a:pPr>
            <a:r>
              <a:rPr lang="en-GB" b="0" dirty="0">
                <a:solidFill>
                  <a:srgbClr val="006388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49 drivers,</a:t>
            </a:r>
            <a:r>
              <a:rPr lang="en-GB" b="0" dirty="0">
                <a:solidFill>
                  <a:schemeClr val="tx1">
                    <a:lumMod val="75000"/>
                    <a:lumOff val="2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 </a:t>
            </a:r>
            <a:r>
              <a:rPr lang="en-GB" b="0" dirty="0">
                <a:solidFill>
                  <a:srgbClr val="FF00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19 constructors, </a:t>
            </a:r>
            <a:r>
              <a:rPr lang="en-GB" b="0" dirty="0">
                <a:solidFill>
                  <a:srgbClr val="E375A9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8 seasons,</a:t>
            </a:r>
            <a:r>
              <a:rPr lang="en-GB" b="0" dirty="0">
                <a:solidFill>
                  <a:schemeClr val="tx1">
                    <a:lumMod val="75000"/>
                    <a:lumOff val="2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 </a:t>
            </a:r>
            <a:r>
              <a:rPr lang="en-GB" b="0" dirty="0">
                <a:solidFill>
                  <a:srgbClr val="6BA56B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19-22 races</a:t>
            </a:r>
          </a:p>
          <a:p>
            <a:pPr marL="0" lvl="0" indent="0" algn="ctr">
              <a:lnSpc>
                <a:spcPct val="100000"/>
              </a:lnSpc>
              <a:buNone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Fira Sans" pitchFamily="34"/>
              <a:ea typeface="Fira Code" pitchFamily="49"/>
            </a:endParaRPr>
          </a:p>
          <a:p>
            <a:pPr lvl="0" algn="ctr">
              <a:lnSpc>
                <a:spcPct val="100000"/>
              </a:lnSpc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Fira Sans" pitchFamily="34"/>
              <a:ea typeface="Fira Code" pitchFamily="49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5" name="Table 5">
                <a:extLst>
                  <a:ext uri="{FF2B5EF4-FFF2-40B4-BE49-F238E27FC236}">
                    <a16:creationId xmlns:a16="http://schemas.microsoft.com/office/drawing/2014/main" id="{0BDDA7CD-A588-40F6-9CB7-782CB87823F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163077119"/>
                  </p:ext>
                </p:extLst>
              </p:nvPr>
            </p:nvGraphicFramePr>
            <p:xfrm>
              <a:off x="835459" y="2420858"/>
              <a:ext cx="10617565" cy="4096381"/>
            </p:xfrm>
            <a:graphic>
              <a:graphicData uri="http://schemas.openxmlformats.org/drawingml/2006/table">
                <a:tbl>
                  <a:tblPr bandRow="1">
                    <a:tableStyleId>{5C22544A-7EE6-4342-B048-85BDC9FD1C3A}</a:tableStyleId>
                  </a:tblPr>
                  <a:tblGrid>
                    <a:gridCol w="5644282">
                      <a:extLst>
                        <a:ext uri="{9D8B030D-6E8A-4147-A177-3AD203B41FA5}">
                          <a16:colId xmlns:a16="http://schemas.microsoft.com/office/drawing/2014/main" val="3481142934"/>
                        </a:ext>
                      </a:extLst>
                    </a:gridCol>
                    <a:gridCol w="4973283">
                      <a:extLst>
                        <a:ext uri="{9D8B030D-6E8A-4147-A177-3AD203B41FA5}">
                          <a16:colId xmlns:a16="http://schemas.microsoft.com/office/drawing/2014/main" val="3353229663"/>
                        </a:ext>
                      </a:extLst>
                    </a:gridCol>
                  </a:tblGrid>
                  <a:tr h="630177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GB" sz="2800" b="0" i="1" smtClean="0">
                                        <a:solidFill>
                                          <a:srgbClr val="006388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𝑑</m:t>
                                    </m:r>
                                    <m:r>
                                      <a:rPr lang="en-GB" sz="2800" b="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𝑐</m:t>
                                    </m:r>
                                    <m:r>
                                      <a:rPr lang="en-GB" sz="2800" b="0" i="1" smtClean="0">
                                        <a:solidFill>
                                          <a:srgbClr val="E375A9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𝑠</m:t>
                                    </m:r>
                                    <m:r>
                                      <a:rPr lang="en-GB" sz="2800" b="0" i="1" smtClean="0">
                                        <a:solidFill>
                                          <a:srgbClr val="6BA56B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𝑟</m:t>
                                    </m:r>
                                  </m:sub>
                                </m:sSub>
                                <m:r>
                                  <a:rPr lang="en-GB" sz="28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Fira Code" pitchFamily="49"/>
                                  </a:rPr>
                                  <m:t>~</m:t>
                                </m:r>
                                <m:r>
                                  <a:rPr lang="en-GB" sz="28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Fira Code" pitchFamily="49"/>
                                  </a:rPr>
                                  <m:t>𝐵𝑒𝑡𝑎</m:t>
                                </m:r>
                                <m:d>
                                  <m:dPr>
                                    <m:ctrlP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Fira Code" pitchFamily="49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Fira Code" pitchFamily="49"/>
                                          </a:rPr>
                                          <m:t>𝜇</m:t>
                                        </m:r>
                                      </m:e>
                                      <m:sub>
                                        <m:r>
                                          <a:rPr lang="en-GB" sz="2800" i="1">
                                            <a:solidFill>
                                              <a:srgbClr val="006388"/>
                                            </a:solidFill>
                                            <a:latin typeface="Cambria Math" panose="02040503050406030204" pitchFamily="18" charset="0"/>
                                            <a:ea typeface="Fira Code" pitchFamily="49"/>
                                          </a:rPr>
                                          <m:t>𝑑</m:t>
                                        </m:r>
                                        <m:r>
                                          <a:rPr lang="en-GB" sz="2800" i="1">
                                            <a:solidFill>
                                              <a:srgbClr val="FF0000"/>
                                            </a:solidFill>
                                            <a:latin typeface="Cambria Math" panose="02040503050406030204" pitchFamily="18" charset="0"/>
                                            <a:ea typeface="Fira Code" pitchFamily="49"/>
                                          </a:rPr>
                                          <m:t>𝑐</m:t>
                                        </m:r>
                                        <m:r>
                                          <a:rPr lang="en-GB" sz="2800" i="1">
                                            <a:solidFill>
                                              <a:srgbClr val="E375A9"/>
                                            </a:solidFill>
                                            <a:latin typeface="Cambria Math" panose="02040503050406030204" pitchFamily="18" charset="0"/>
                                            <a:ea typeface="Fira Code" pitchFamily="49"/>
                                          </a:rPr>
                                          <m:t>𝑠</m:t>
                                        </m:r>
                                      </m:sub>
                                    </m:sSub>
                                    <m: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, </m:t>
                                    </m:r>
                                    <m: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𝜙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en-GB" sz="2800" b="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itchFamily="34"/>
                            <a:ea typeface="Fira Code" pitchFamily="49"/>
                          </a:endParaRPr>
                        </a:p>
                      </a:txBody>
                      <a:tcPr anchor="ctr">
                        <a:lnL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  <a:prstDash val="solid"/>
                        </a:lnR>
                        <a:lnT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3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GB" sz="2000" dirty="0" err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i.i.d.</a:t>
                          </a:r>
                          <a:r>
                            <a:rPr lang="en-GB" sz="20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 races within season, driver, constructor</a:t>
                          </a:r>
                          <a:endParaRPr lang="en-NL" sz="20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 anchor="ctr">
                        <a:lnL w="12700" cmpd="sng">
                          <a:noFill/>
                          <a:prstDash val="solid"/>
                        </a:lnL>
                        <a:lnR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3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619135238"/>
                      </a:ext>
                    </a:extLst>
                  </a:tr>
                  <a:tr h="630177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r>
                                  <a:rPr lang="en-GB" sz="28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Fira Code" pitchFamily="49"/>
                                  </a:rPr>
                                  <m:t>𝑙𝑜𝑔𝑖𝑡</m:t>
                                </m:r>
                                <m:d>
                                  <m:dPr>
                                    <m:ctrlP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Fira Code" pitchFamily="49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Fira Code" pitchFamily="49"/>
                                          </a:rPr>
                                          <m:t>𝜇</m:t>
                                        </m:r>
                                      </m:e>
                                      <m:sub>
                                        <m:r>
                                          <a:rPr lang="en-GB" sz="2800" i="1">
                                            <a:solidFill>
                                              <a:srgbClr val="006388"/>
                                            </a:solidFill>
                                            <a:latin typeface="Cambria Math" panose="02040503050406030204" pitchFamily="18" charset="0"/>
                                            <a:ea typeface="Fira Code" pitchFamily="49"/>
                                          </a:rPr>
                                          <m:t>𝑑</m:t>
                                        </m:r>
                                        <m:r>
                                          <a:rPr lang="en-GB" sz="2800" i="1">
                                            <a:solidFill>
                                              <a:srgbClr val="FF0000"/>
                                            </a:solidFill>
                                            <a:latin typeface="Cambria Math" panose="02040503050406030204" pitchFamily="18" charset="0"/>
                                            <a:ea typeface="Fira Code" pitchFamily="49"/>
                                          </a:rPr>
                                          <m:t>𝑐</m:t>
                                        </m:r>
                                        <m:r>
                                          <a:rPr lang="en-GB" sz="2800" i="1">
                                            <a:solidFill>
                                              <a:srgbClr val="E375A9"/>
                                            </a:solidFill>
                                            <a:latin typeface="Cambria Math" panose="02040503050406030204" pitchFamily="18" charset="0"/>
                                            <a:ea typeface="Fira Code" pitchFamily="49"/>
                                          </a:rPr>
                                          <m:t>𝑠</m:t>
                                        </m:r>
                                      </m:sub>
                                    </m:sSub>
                                  </m:e>
                                </m:d>
                                <m:r>
                                  <a:rPr lang="en-GB" sz="28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Fira Code" pitchFamily="49"/>
                                  </a:rPr>
                                  <m:t>=</m:t>
                                </m:r>
                                <m:sSub>
                                  <m:sSubPr>
                                    <m:ctrlPr>
                                      <a:rPr lang="en-GB" sz="2800" b="0" i="1" smtClean="0">
                                        <a:solidFill>
                                          <a:srgbClr val="006388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800" b="0" i="1" smtClean="0">
                                        <a:solidFill>
                                          <a:srgbClr val="006388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𝛽</m:t>
                                    </m:r>
                                  </m:e>
                                  <m:sub>
                                    <m:r>
                                      <a:rPr lang="en-GB" sz="2800" b="0" i="1" smtClean="0">
                                        <a:solidFill>
                                          <a:srgbClr val="006388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𝑑</m:t>
                                    </m:r>
                                  </m:sub>
                                </m:sSub>
                                <m:r>
                                  <a:rPr lang="en-GB" sz="28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Fira Code" pitchFamily="49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𝛽</m:t>
                                    </m:r>
                                  </m:e>
                                  <m:sub>
                                    <m:r>
                                      <a:rPr lang="en-GB" sz="2800" b="0" i="1" smtClean="0">
                                        <a:solidFill>
                                          <a:srgbClr val="006388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𝑑</m:t>
                                    </m:r>
                                    <m:r>
                                      <a:rPr lang="en-GB" sz="2800" b="0" i="1" smtClean="0">
                                        <a:solidFill>
                                          <a:srgbClr val="E375A9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𝑠</m:t>
                                    </m:r>
                                  </m:sub>
                                </m:sSub>
                                <m:r>
                                  <a:rPr lang="en-GB" sz="28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Fira Code" pitchFamily="49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en-GB" sz="2800" b="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800" b="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𝛽</m:t>
                                    </m:r>
                                  </m:e>
                                  <m:sub>
                                    <m:r>
                                      <a:rPr lang="en-GB" sz="2800" b="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𝑐</m:t>
                                    </m:r>
                                  </m:sub>
                                </m:sSub>
                                <m:r>
                                  <a:rPr lang="en-GB" sz="28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Fira Code" pitchFamily="49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𝛽</m:t>
                                    </m:r>
                                  </m:e>
                                  <m:sub>
                                    <m:r>
                                      <a:rPr lang="en-GB" sz="2800" b="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𝑐</m:t>
                                    </m:r>
                                    <m:r>
                                      <a:rPr lang="en-GB" sz="2800" b="0" i="1" smtClean="0">
                                        <a:solidFill>
                                          <a:srgbClr val="E375A9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𝑠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GB" sz="28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itchFamily="34"/>
                            <a:ea typeface="Fira Code" pitchFamily="49"/>
                          </a:endParaRPr>
                        </a:p>
                      </a:txBody>
                      <a:tcPr anchor="ctr">
                        <a:lnL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  <a:prstDash val="solid"/>
                        </a:lnR>
                        <a:lnT w="38103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GB" sz="20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Mean as function of 4 components:</a:t>
                          </a:r>
                          <a:endParaRPr lang="en-NL" sz="20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 anchor="ctr">
                        <a:lnL w="12700" cmpd="sng">
                          <a:noFill/>
                          <a:prstDash val="solid"/>
                        </a:lnL>
                        <a:lnR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3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631886396"/>
                      </a:ext>
                    </a:extLst>
                  </a:tr>
                  <a:tr h="681542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2800" b="0" i="1" smtClean="0">
                                        <a:solidFill>
                                          <a:srgbClr val="006388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800" b="0" i="1" smtClean="0">
                                        <a:solidFill>
                                          <a:srgbClr val="006388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𝛽</m:t>
                                    </m:r>
                                  </m:e>
                                  <m:sub>
                                    <m:r>
                                      <a:rPr lang="en-GB" sz="2800" b="0" i="1" smtClean="0">
                                        <a:solidFill>
                                          <a:srgbClr val="006388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𝑑</m:t>
                                    </m:r>
                                  </m:sub>
                                </m:sSub>
                                <m:r>
                                  <a:rPr lang="en-GB" sz="28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Fira Code" pitchFamily="49"/>
                                  </a:rPr>
                                  <m:t>~</m:t>
                                </m:r>
                                <m:r>
                                  <a:rPr lang="en-GB" sz="28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𝒩</m:t>
                                </m:r>
                                <m:d>
                                  <m:dPr>
                                    <m:ctrlP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0,</m:t>
                                    </m:r>
                                    <m:sSubSup>
                                      <m:sSubSupPr>
                                        <m:ctrlP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𝜎</m:t>
                                        </m:r>
                                      </m:e>
                                      <m:sub>
                                        <m: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𝑑</m:t>
                                        </m:r>
                                      </m:sub>
                                      <m:sup>
                                        <m: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bSup>
                                  </m:e>
                                </m:d>
                              </m:oMath>
                            </m:oMathPara>
                          </a14:m>
                          <a:endParaRPr lang="en-NL" sz="2800" dirty="0"/>
                        </a:p>
                      </a:txBody>
                      <a:tcPr anchor="ctr">
                        <a:lnL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GB" sz="20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Driver average skill random intercept</a:t>
                          </a:r>
                          <a:endParaRPr lang="en-NL" sz="20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 anchor="ctr">
                        <a:lnL w="12700" cmpd="sng">
                          <a:noFill/>
                          <a:prstDash val="solid"/>
                        </a:lnL>
                        <a:lnR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mpd="sng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563441984"/>
                      </a:ext>
                    </a:extLst>
                  </a:tr>
                  <a:tr h="681542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𝛽</m:t>
                                    </m:r>
                                  </m:e>
                                  <m:sub>
                                    <m:r>
                                      <a:rPr lang="en-GB" sz="2800" b="0" i="1" smtClean="0">
                                        <a:solidFill>
                                          <a:srgbClr val="006388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𝑑</m:t>
                                    </m:r>
                                    <m:r>
                                      <a:rPr lang="en-GB" sz="2800" b="0" i="1" smtClean="0">
                                        <a:solidFill>
                                          <a:srgbClr val="E375A9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𝑠</m:t>
                                    </m:r>
                                  </m:sub>
                                </m:sSub>
                                <m:r>
                                  <a:rPr lang="en-GB" sz="28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Fira Code" pitchFamily="49"/>
                                  </a:rPr>
                                  <m:t>~</m:t>
                                </m:r>
                                <m:r>
                                  <a:rPr lang="en-GB" sz="28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𝒩</m:t>
                                </m:r>
                                <m:d>
                                  <m:dPr>
                                    <m:ctrlP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0,</m:t>
                                    </m:r>
                                    <m:sSubSup>
                                      <m:sSubSupPr>
                                        <m:ctrlP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𝜎</m:t>
                                        </m:r>
                                      </m:e>
                                      <m:sub>
                                        <m: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𝑑𝑠</m:t>
                                        </m:r>
                                      </m:sub>
                                      <m:sup>
                                        <m: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bSup>
                                  </m:e>
                                </m:d>
                              </m:oMath>
                            </m:oMathPara>
                          </a14:m>
                          <a:endParaRPr lang="en-NL" sz="2800" dirty="0"/>
                        </a:p>
                      </a:txBody>
                      <a:tcPr anchor="ctr">
                        <a:lnL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GB" sz="20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Driver seasonal form random intercept</a:t>
                          </a:r>
                          <a:endParaRPr lang="en-NL" sz="20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 anchor="ctr">
                        <a:lnL w="12700" cmpd="sng">
                          <a:noFill/>
                          <a:prstDash val="solid"/>
                        </a:lnL>
                        <a:lnR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mpd="sng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537545852"/>
                      </a:ext>
                    </a:extLst>
                  </a:tr>
                  <a:tr h="681542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2800" b="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800" b="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𝛽</m:t>
                                    </m:r>
                                  </m:e>
                                  <m:sub>
                                    <m:r>
                                      <a:rPr lang="en-GB" sz="2800" b="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𝑐</m:t>
                                    </m:r>
                                  </m:sub>
                                </m:sSub>
                                <m:r>
                                  <a:rPr lang="en-GB" sz="28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Fira Code" pitchFamily="49"/>
                                  </a:rPr>
                                  <m:t>~</m:t>
                                </m:r>
                                <m:r>
                                  <a:rPr lang="en-GB" sz="28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𝒩</m:t>
                                </m:r>
                                <m:d>
                                  <m:dPr>
                                    <m:ctrlP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0,</m:t>
                                    </m:r>
                                    <m:sSubSup>
                                      <m:sSubSupPr>
                                        <m:ctrlP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𝜎</m:t>
                                        </m:r>
                                      </m:e>
                                      <m:sub>
                                        <m: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𝑐</m:t>
                                        </m:r>
                                      </m:sub>
                                      <m:sup>
                                        <m: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bSup>
                                  </m:e>
                                </m:d>
                              </m:oMath>
                            </m:oMathPara>
                          </a14:m>
                          <a:endParaRPr lang="en-NL" sz="2800" dirty="0"/>
                        </a:p>
                      </a:txBody>
                      <a:tcPr anchor="ctr">
                        <a:lnL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GB" sz="20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Constructor average advantage random intercept</a:t>
                          </a:r>
                          <a:endParaRPr lang="en-NL" sz="20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 anchor="ctr">
                        <a:lnL w="12700" cmpd="sng">
                          <a:noFill/>
                          <a:prstDash val="solid"/>
                        </a:lnL>
                        <a:lnR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mpd="sng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605644339"/>
                      </a:ext>
                    </a:extLst>
                  </a:tr>
                  <a:tr h="681542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𝛽</m:t>
                                    </m:r>
                                  </m:e>
                                  <m:sub>
                                    <m:r>
                                      <a:rPr lang="en-GB" sz="2800" b="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𝑐</m:t>
                                    </m:r>
                                    <m:r>
                                      <a:rPr lang="en-GB" sz="2800" b="0" i="1" smtClean="0">
                                        <a:solidFill>
                                          <a:srgbClr val="E375A9"/>
                                        </a:solidFill>
                                        <a:latin typeface="Cambria Math" panose="02040503050406030204" pitchFamily="18" charset="0"/>
                                        <a:ea typeface="Fira Code" pitchFamily="49"/>
                                      </a:rPr>
                                      <m:t>𝑠</m:t>
                                    </m:r>
                                  </m:sub>
                                </m:sSub>
                                <m:r>
                                  <a:rPr lang="en-GB" sz="28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Fira Code" pitchFamily="49"/>
                                  </a:rPr>
                                  <m:t>~</m:t>
                                </m:r>
                                <m:r>
                                  <a:rPr lang="en-GB" sz="28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𝒩</m:t>
                                </m:r>
                                <m:d>
                                  <m:dPr>
                                    <m:ctrlP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GB" sz="2800" b="0" i="1" smtClean="0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0,</m:t>
                                    </m:r>
                                    <m:sSubSup>
                                      <m:sSubSupPr>
                                        <m:ctrlP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𝜎</m:t>
                                        </m:r>
                                      </m:e>
                                      <m:sub>
                                        <m: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𝑐𝑠</m:t>
                                        </m:r>
                                      </m:sub>
                                      <m:sup>
                                        <m:r>
                                          <a:rPr lang="en-GB" sz="2800" b="0" i="1" smtClean="0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bSup>
                                  </m:e>
                                </m:d>
                              </m:oMath>
                            </m:oMathPara>
                          </a14:m>
                          <a:endParaRPr lang="en-NL" sz="2800" dirty="0"/>
                        </a:p>
                      </a:txBody>
                      <a:tcPr anchor="ctr">
                        <a:lnL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GB" sz="20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Constructor seasonal form random intercept</a:t>
                          </a:r>
                          <a:endParaRPr lang="en-NL" sz="20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 anchor="ctr">
                        <a:lnL w="12700" cmpd="sng">
                          <a:noFill/>
                          <a:prstDash val="solid"/>
                        </a:lnL>
                        <a:lnR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mpd="sng">
                          <a:noFill/>
                          <a:prstDash val="solid"/>
                        </a:lnT>
                        <a:lnB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938282870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5" name="Table 5">
                <a:extLst>
                  <a:ext uri="{FF2B5EF4-FFF2-40B4-BE49-F238E27FC236}">
                    <a16:creationId xmlns:a16="http://schemas.microsoft.com/office/drawing/2014/main" id="{0BDDA7CD-A588-40F6-9CB7-782CB87823F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163077119"/>
                  </p:ext>
                </p:extLst>
              </p:nvPr>
            </p:nvGraphicFramePr>
            <p:xfrm>
              <a:off x="835459" y="2420858"/>
              <a:ext cx="10617565" cy="4096381"/>
            </p:xfrm>
            <a:graphic>
              <a:graphicData uri="http://schemas.openxmlformats.org/drawingml/2006/table">
                <a:tbl>
                  <a:tblPr bandRow="1">
                    <a:tableStyleId>{5C22544A-7EE6-4342-B048-85BDC9FD1C3A}</a:tableStyleId>
                  </a:tblPr>
                  <a:tblGrid>
                    <a:gridCol w="5644282">
                      <a:extLst>
                        <a:ext uri="{9D8B030D-6E8A-4147-A177-3AD203B41FA5}">
                          <a16:colId xmlns:a16="http://schemas.microsoft.com/office/drawing/2014/main" val="3481142934"/>
                        </a:ext>
                      </a:extLst>
                    </a:gridCol>
                    <a:gridCol w="4973283">
                      <a:extLst>
                        <a:ext uri="{9D8B030D-6E8A-4147-A177-3AD203B41FA5}">
                          <a16:colId xmlns:a16="http://schemas.microsoft.com/office/drawing/2014/main" val="3353229663"/>
                        </a:ext>
                      </a:extLst>
                    </a:gridCol>
                  </a:tblGrid>
                  <a:tr h="701040">
                    <a:tc>
                      <a:txBody>
                        <a:bodyPr/>
                        <a:lstStyle/>
                        <a:p>
                          <a:endParaRPr lang="en-NL"/>
                        </a:p>
                      </a:txBody>
                      <a:tcPr anchor="ctr">
                        <a:lnL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  <a:prstDash val="solid"/>
                        </a:lnR>
                        <a:lnT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3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t="-4348" r="-88121" b="-50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GB" sz="2000" dirty="0" err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i.i.d.</a:t>
                          </a:r>
                          <a:r>
                            <a:rPr lang="en-GB" sz="20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 races within season, driver, constructor</a:t>
                          </a:r>
                          <a:endParaRPr lang="en-NL" sz="20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 anchor="ctr">
                        <a:lnL w="12700" cmpd="sng">
                          <a:noFill/>
                          <a:prstDash val="solid"/>
                        </a:lnL>
                        <a:lnR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3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619135238"/>
                      </a:ext>
                    </a:extLst>
                  </a:tr>
                  <a:tr h="630177">
                    <a:tc>
                      <a:txBody>
                        <a:bodyPr/>
                        <a:lstStyle/>
                        <a:p>
                          <a:endParaRPr lang="en-NL"/>
                        </a:p>
                      </a:txBody>
                      <a:tcPr anchor="ctr">
                        <a:lnL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  <a:prstDash val="solid"/>
                        </a:lnR>
                        <a:lnT w="38103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t="-115385" r="-88121" b="-45288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GB" sz="20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Mean as function of 4 components:</a:t>
                          </a:r>
                          <a:endParaRPr lang="en-NL" sz="20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 anchor="ctr">
                        <a:lnL w="12700" cmpd="sng">
                          <a:noFill/>
                          <a:prstDash val="solid"/>
                        </a:lnL>
                        <a:lnR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3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631886396"/>
                      </a:ext>
                    </a:extLst>
                  </a:tr>
                  <a:tr h="681542">
                    <a:tc>
                      <a:txBody>
                        <a:bodyPr/>
                        <a:lstStyle/>
                        <a:p>
                          <a:endParaRPr lang="en-NL"/>
                        </a:p>
                      </a:txBody>
                      <a:tcPr anchor="ctr">
                        <a:lnL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t="-200000" r="-88121" b="-32053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GB" sz="20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Driver average skill random intercept</a:t>
                          </a:r>
                          <a:endParaRPr lang="en-NL" sz="20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 anchor="ctr">
                        <a:lnL w="12700" cmpd="sng">
                          <a:noFill/>
                          <a:prstDash val="solid"/>
                        </a:lnL>
                        <a:lnR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mpd="sng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563441984"/>
                      </a:ext>
                    </a:extLst>
                  </a:tr>
                  <a:tr h="681542">
                    <a:tc>
                      <a:txBody>
                        <a:bodyPr/>
                        <a:lstStyle/>
                        <a:p>
                          <a:endParaRPr lang="en-NL"/>
                        </a:p>
                      </a:txBody>
                      <a:tcPr anchor="ctr">
                        <a:lnL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t="-300000" r="-88121" b="-22053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GB" sz="20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Driver seasonal form random intercept</a:t>
                          </a:r>
                          <a:endParaRPr lang="en-NL" sz="20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 anchor="ctr">
                        <a:lnL w="12700" cmpd="sng">
                          <a:noFill/>
                          <a:prstDash val="solid"/>
                        </a:lnL>
                        <a:lnR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mpd="sng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537545852"/>
                      </a:ext>
                    </a:extLst>
                  </a:tr>
                  <a:tr h="701040">
                    <a:tc>
                      <a:txBody>
                        <a:bodyPr/>
                        <a:lstStyle/>
                        <a:p>
                          <a:endParaRPr lang="en-NL"/>
                        </a:p>
                      </a:txBody>
                      <a:tcPr anchor="ctr">
                        <a:lnL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t="-389565" r="-88121" b="-11478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GB" sz="20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Constructor average advantage random intercept</a:t>
                          </a:r>
                          <a:endParaRPr lang="en-NL" sz="20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 anchor="ctr">
                        <a:lnL w="12700" cmpd="sng">
                          <a:noFill/>
                          <a:prstDash val="solid"/>
                        </a:lnL>
                        <a:lnR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mpd="sng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605644339"/>
                      </a:ext>
                    </a:extLst>
                  </a:tr>
                  <a:tr h="701040">
                    <a:tc>
                      <a:txBody>
                        <a:bodyPr/>
                        <a:lstStyle/>
                        <a:p>
                          <a:endParaRPr lang="en-NL"/>
                        </a:p>
                      </a:txBody>
                      <a:tcPr anchor="ctr">
                        <a:lnL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t="-489565" r="-88121" b="-1478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GB" sz="20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a:t>Constructor seasonal form random intercept</a:t>
                          </a:r>
                          <a:endParaRPr lang="en-NL" sz="20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Fira Sans" panose="020B0503050000020004" pitchFamily="34" charset="0"/>
                            <a:ea typeface="Fira Sans" panose="020B0503050000020004" pitchFamily="34" charset="0"/>
                          </a:endParaRPr>
                        </a:p>
                      </a:txBody>
                      <a:tcPr anchor="ctr">
                        <a:lnL w="12700" cmpd="sng">
                          <a:noFill/>
                          <a:prstDash val="solid"/>
                        </a:lnL>
                        <a:lnR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mpd="sng">
                          <a:noFill/>
                          <a:prstDash val="solid"/>
                        </a:lnT>
                        <a:lnB w="12701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938282870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26597610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381F2-ED4A-4402-980D-E02B1BEDFAE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766215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Estimating this model</a:t>
            </a:r>
            <a:endParaRPr lang="en-GB" sz="1800" kern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555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DA4D0-46BE-4A8C-B927-23BC37DF0AC7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The data again</a:t>
            </a:r>
            <a:endParaRPr lang="en-GB" sz="1800" kern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EAA4C1-AC48-4F46-848B-1E9389BFC07B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785238"/>
          </a:xfrm>
        </p:spPr>
        <p:txBody>
          <a:bodyPr>
            <a:normAutofit fontScale="55000" lnSpcReduction="20000"/>
          </a:bodyPr>
          <a:lstStyle/>
          <a:p>
            <a:pPr marL="0" lvl="0" indent="0">
              <a:lnSpc>
                <a:spcPct val="100000"/>
              </a:lnSpc>
              <a:buNone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# A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tibble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: 2,677 x 5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driver          constructor  year round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prop_trans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pPr marL="0" lvl="0" indent="0">
              <a:lnSpc>
                <a:spcPct val="100000"/>
              </a:lnSpc>
              <a:buNone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&lt;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fct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&gt;           &lt;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fct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&gt;       &lt;int&gt; &lt;int&gt;      &lt;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dbl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&gt;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1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rosberg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     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mercedes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  2014     1      0.964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2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kevin_magnussen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mclaren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   2014     1      0.893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3 button         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mclaren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   2014     1      0.821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4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alonso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      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ferrari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   2014     1      0.75 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5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bottas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      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williams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  2014     1      0.679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6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hulkenberg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  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force_india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2014     1      0.607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7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raikkonen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   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ferrari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   2014     1      0.536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8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vergne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      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toro_rosso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2014     1      0.464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9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kvyat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       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toro_rosso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2014     1      0.393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10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perez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       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force_india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2014     1      0.321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# ... with 2,667 more rows</a:t>
            </a:r>
          </a:p>
          <a:p>
            <a:pPr marL="0" lvl="0" indent="0">
              <a:lnSpc>
                <a:spcPct val="100000"/>
              </a:lnSpc>
              <a:buNone/>
            </a:pPr>
            <a:endParaRPr lang="en-GB" dirty="0">
              <a:solidFill>
                <a:schemeClr val="tx1">
                  <a:lumMod val="75000"/>
                  <a:lumOff val="25000"/>
                </a:schemeClr>
              </a:solidFill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pPr lvl="0">
              <a:lnSpc>
                <a:spcPct val="100000"/>
              </a:lnSpc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pPr lvl="0">
              <a:lnSpc>
                <a:spcPct val="100000"/>
              </a:lnSpc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Fira Code" panose="020B0809050000020004" pitchFamily="49" charset="0"/>
              <a:ea typeface="Fira Code" panose="020B08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62206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40E51-5CD9-4123-9D88-2F7F871767A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766215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i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“Why would you like that?”</a:t>
            </a:r>
            <a:endParaRPr lang="en-GB" sz="1800" i="1" kern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019484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933FA2-A06D-42E4-AAB3-3400AD9F7263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Model estimation</a:t>
            </a:r>
            <a:endParaRPr lang="en-GB" sz="1800" kern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090535-D8A5-4E56-9A50-B285744B17C9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667243"/>
          </a:xfrm>
        </p:spPr>
        <p:txBody>
          <a:bodyPr>
            <a:normAutofit/>
          </a:bodyPr>
          <a:lstStyle/>
          <a:p>
            <a:pPr marL="0" lvl="0" indent="0">
              <a:lnSpc>
                <a:spcPct val="80000"/>
              </a:lnSpc>
              <a:buNone/>
            </a:pPr>
            <a:r>
              <a:rPr lang="en-US" sz="20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library(brms)</a:t>
            </a:r>
          </a:p>
          <a:p>
            <a:pPr marL="0" lvl="0" indent="0">
              <a:lnSpc>
                <a:spcPct val="80000"/>
              </a:lnSpc>
              <a:buNone/>
            </a:pPr>
            <a:endParaRPr lang="en-US" sz="2000" dirty="0">
              <a:solidFill>
                <a:srgbClr val="404040"/>
              </a:solidFill>
              <a:latin typeface="Fira Code" pitchFamily="49"/>
              <a:ea typeface="Fira Code" pitchFamily="49"/>
            </a:endParaRPr>
          </a:p>
          <a:p>
            <a:pPr marL="0" lvl="0" indent="0">
              <a:lnSpc>
                <a:spcPct val="80000"/>
              </a:lnSpc>
              <a:buNone/>
            </a:pPr>
            <a:r>
              <a:rPr lang="en-US" sz="20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frm</a:t>
            </a:r>
            <a:r>
              <a:rPr lang="en-US" sz="20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&lt;- </a:t>
            </a:r>
          </a:p>
          <a:p>
            <a:pPr marL="0" lvl="0" indent="0">
              <a:lnSpc>
                <a:spcPct val="80000"/>
              </a:lnSpc>
              <a:buNone/>
            </a:pPr>
            <a:r>
              <a:rPr lang="en-US" sz="20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</a:t>
            </a:r>
            <a:r>
              <a:rPr lang="en-US" sz="20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prop_trans</a:t>
            </a:r>
            <a:r>
              <a:rPr lang="en-US" sz="20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~ 0 + (1 | driver) + (1 | </a:t>
            </a:r>
            <a:r>
              <a:rPr lang="en-US" sz="20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driver:year</a:t>
            </a:r>
            <a:r>
              <a:rPr lang="en-US" sz="20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) + </a:t>
            </a:r>
          </a:p>
          <a:p>
            <a:pPr marL="0" lvl="0" indent="0">
              <a:lnSpc>
                <a:spcPct val="80000"/>
              </a:lnSpc>
              <a:buNone/>
            </a:pPr>
            <a:r>
              <a:rPr lang="en-US" sz="20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             (1 | constructor) + (1 | </a:t>
            </a:r>
            <a:r>
              <a:rPr lang="en-US" sz="20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constructor:year</a:t>
            </a:r>
            <a:r>
              <a:rPr lang="en-US" sz="20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)</a:t>
            </a:r>
          </a:p>
          <a:p>
            <a:pPr marL="0" lvl="0" indent="0">
              <a:lnSpc>
                <a:spcPct val="80000"/>
              </a:lnSpc>
              <a:buNone/>
            </a:pPr>
            <a:endParaRPr lang="en-US" sz="2000" dirty="0">
              <a:solidFill>
                <a:srgbClr val="404040"/>
              </a:solidFill>
              <a:latin typeface="Fira Code" pitchFamily="49"/>
              <a:ea typeface="Fira Code" pitchFamily="49"/>
            </a:endParaRPr>
          </a:p>
          <a:p>
            <a:pPr marL="0" lvl="0" indent="0">
              <a:lnSpc>
                <a:spcPct val="80000"/>
              </a:lnSpc>
              <a:buNone/>
            </a:pPr>
            <a:r>
              <a:rPr lang="en-US" sz="20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fit &lt;- </a:t>
            </a:r>
            <a:r>
              <a:rPr lang="en-US" sz="20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brm</a:t>
            </a:r>
            <a:r>
              <a:rPr lang="en-US" sz="20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(</a:t>
            </a:r>
          </a:p>
          <a:p>
            <a:pPr marL="0" lvl="0" indent="0">
              <a:lnSpc>
                <a:spcPct val="80000"/>
              </a:lnSpc>
              <a:buNone/>
            </a:pPr>
            <a:r>
              <a:rPr lang="en-US" sz="20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formula = </a:t>
            </a:r>
            <a:r>
              <a:rPr lang="en-US" sz="2000" dirty="0" err="1">
                <a:solidFill>
                  <a:srgbClr val="404040"/>
                </a:solidFill>
                <a:latin typeface="Fira Code" pitchFamily="49"/>
                <a:ea typeface="Fira Code" pitchFamily="49"/>
              </a:rPr>
              <a:t>frm</a:t>
            </a:r>
            <a:r>
              <a:rPr lang="en-US" sz="20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,</a:t>
            </a:r>
          </a:p>
          <a:p>
            <a:pPr marL="0" lvl="0" indent="0">
              <a:lnSpc>
                <a:spcPct val="80000"/>
              </a:lnSpc>
              <a:buNone/>
            </a:pPr>
            <a:r>
              <a:rPr lang="en-US" sz="20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family  = Beta(),</a:t>
            </a:r>
          </a:p>
          <a:p>
            <a:pPr marL="0" lvl="0" indent="0">
              <a:lnSpc>
                <a:spcPct val="80000"/>
              </a:lnSpc>
              <a:buNone/>
            </a:pPr>
            <a:r>
              <a:rPr lang="en-US" sz="20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  data    = f1_dat</a:t>
            </a:r>
          </a:p>
          <a:p>
            <a:pPr marL="0" lvl="0" indent="0">
              <a:lnSpc>
                <a:spcPct val="80000"/>
              </a:lnSpc>
              <a:buNone/>
            </a:pPr>
            <a:r>
              <a:rPr lang="en-US" sz="2000" dirty="0">
                <a:solidFill>
                  <a:srgbClr val="404040"/>
                </a:solidFill>
                <a:latin typeface="Fira Code" pitchFamily="49"/>
                <a:ea typeface="Fira Code" pitchFamily="49"/>
              </a:rPr>
              <a:t>)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CC12F-56FB-4A07-A76D-5016DC6CD1EE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Obligatory convergence check</a:t>
            </a:r>
            <a:endParaRPr lang="en-GB" sz="1800" kern="0" dirty="0"/>
          </a:p>
        </p:txBody>
      </p:sp>
      <p:pic>
        <p:nvPicPr>
          <p:cNvPr id="7" name="Content Placeholder 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2B3291AF-FE54-4EDB-AC8B-34A892785A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7" y="1690688"/>
            <a:ext cx="3084796" cy="4406852"/>
          </a:xfr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7DA21DC-B71C-4347-94BB-843249B7DA81}"/>
              </a:ext>
            </a:extLst>
          </p:cNvPr>
          <p:cNvSpPr txBox="1">
            <a:spLocks/>
          </p:cNvSpPr>
          <p:nvPr/>
        </p:nvSpPr>
        <p:spPr>
          <a:xfrm>
            <a:off x="4223344" y="1825627"/>
            <a:ext cx="7187118" cy="466724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>
            <a:lvl1pPr marL="228600" marR="0" lvl="0" indent="-228600" algn="l" defTabSz="914400" rtl="0" fontAlgn="auto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2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  <a:lvl2pPr marL="685800" marR="0" lvl="1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2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2pPr>
            <a:lvl3pPr marL="1143000" marR="0" lvl="2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20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3pPr>
            <a:lvl4pPr marL="1600200" marR="0" lvl="3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4pPr>
            <a:lvl5pPr marL="2057400" marR="0" lvl="4" indent="-228600" algn="l" defTabSz="914400" rtl="0" fontAlgn="auto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GB" sz="3200" dirty="0">
                <a:solidFill>
                  <a:srgbClr val="404040"/>
                </a:solidFill>
                <a:latin typeface="Fira Sans" pitchFamily="34"/>
              </a:rPr>
              <a:t>Everything looks good! </a:t>
            </a:r>
          </a:p>
          <a:p>
            <a:pPr>
              <a:lnSpc>
                <a:spcPct val="100000"/>
              </a:lnSpc>
            </a:pPr>
            <a:r>
              <a:rPr lang="en-GB" sz="3200" dirty="0" err="1">
                <a:solidFill>
                  <a:srgbClr val="404040"/>
                </a:solidFill>
                <a:latin typeface="Fira Sans" pitchFamily="34"/>
              </a:rPr>
              <a:t>Rhats</a:t>
            </a:r>
            <a:r>
              <a:rPr lang="en-GB" sz="3200" dirty="0">
                <a:solidFill>
                  <a:srgbClr val="404040"/>
                </a:solidFill>
                <a:latin typeface="Fira Sans" pitchFamily="34"/>
              </a:rPr>
              <a:t> all &lt;1.01</a:t>
            </a:r>
          </a:p>
          <a:p>
            <a:pPr>
              <a:lnSpc>
                <a:spcPct val="100000"/>
              </a:lnSpc>
            </a:pPr>
            <a:r>
              <a:rPr lang="en-GB" sz="3200" dirty="0">
                <a:solidFill>
                  <a:srgbClr val="404040"/>
                </a:solidFill>
                <a:latin typeface="Fira Sans" pitchFamily="34"/>
              </a:rPr>
              <a:t>Etc.</a:t>
            </a:r>
          </a:p>
          <a:p>
            <a:pPr marL="0" indent="0">
              <a:lnSpc>
                <a:spcPct val="100000"/>
              </a:lnSpc>
              <a:buFont typeface="Arial" pitchFamily="34"/>
              <a:buNone/>
            </a:pPr>
            <a:endParaRPr lang="en-GB" sz="3200" dirty="0">
              <a:solidFill>
                <a:srgbClr val="404040"/>
              </a:solidFill>
              <a:latin typeface="Fira Sans" pitchFamily="34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B4EF3-54ED-4916-AF42-8A8311688BF9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Posterior predictive check</a:t>
            </a:r>
            <a:endParaRPr lang="en-GB" sz="1800" kern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2331C-0913-4ACC-BED5-E61F2F8E6ED1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6825653" cy="4667243"/>
          </a:xfrm>
        </p:spPr>
        <p:txBody>
          <a:bodyPr/>
          <a:lstStyle/>
          <a:p>
            <a:pPr lvl="0">
              <a:lnSpc>
                <a:spcPct val="100000"/>
              </a:lnSpc>
            </a:pPr>
            <a:r>
              <a:rPr lang="en-US" dirty="0">
                <a:solidFill>
                  <a:srgbClr val="404040"/>
                </a:solidFill>
                <a:latin typeface="Fira Sans" pitchFamily="34"/>
                <a:ea typeface="Fira Code" pitchFamily="49"/>
              </a:rPr>
              <a:t>Does the model make sense? </a:t>
            </a:r>
          </a:p>
          <a:p>
            <a:pPr lvl="0">
              <a:lnSpc>
                <a:spcPct val="100000"/>
              </a:lnSpc>
            </a:pPr>
            <a:r>
              <a:rPr lang="en-US" dirty="0">
                <a:solidFill>
                  <a:srgbClr val="404040"/>
                </a:solidFill>
                <a:latin typeface="Fira Sans" pitchFamily="34"/>
                <a:ea typeface="Fira Code" pitchFamily="49"/>
              </a:rPr>
              <a:t>Compare observed proportion &amp; model-implied proportion</a:t>
            </a:r>
          </a:p>
          <a:p>
            <a:pPr lvl="0">
              <a:lnSpc>
                <a:spcPct val="100000"/>
              </a:lnSpc>
            </a:pPr>
            <a:r>
              <a:rPr lang="en-US" dirty="0">
                <a:solidFill>
                  <a:srgbClr val="404040"/>
                </a:solidFill>
                <a:latin typeface="Fira Sans" pitchFamily="34"/>
                <a:ea typeface="Fira Code" pitchFamily="49"/>
              </a:rPr>
              <a:t>For seasons 2015 and 2019</a:t>
            </a:r>
          </a:p>
          <a:p>
            <a:pPr lvl="0">
              <a:lnSpc>
                <a:spcPct val="100000"/>
              </a:lnSpc>
            </a:pPr>
            <a:endParaRPr lang="en-US" dirty="0">
              <a:solidFill>
                <a:srgbClr val="404040"/>
              </a:solidFill>
              <a:latin typeface="Fira Sans" pitchFamily="34"/>
              <a:ea typeface="Fira Code" pitchFamily="49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picture containing text, transport, watercraft&#10;&#10;Description automatically generated">
            <a:extLst>
              <a:ext uri="{FF2B5EF4-FFF2-40B4-BE49-F238E27FC236}">
                <a16:creationId xmlns:a16="http://schemas.microsoft.com/office/drawing/2014/main" id="{B70360C0-307F-4CAE-A64D-74B47E88AA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647" y="294317"/>
            <a:ext cx="7836706" cy="6269365"/>
          </a:xfr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0"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291BB-1EF9-458A-9295-5EED93B338B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Inference</a:t>
            </a:r>
            <a:endParaRPr lang="en-GB" sz="1800" kern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0EC941-A033-4F87-A8B1-C12B0793EEBE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667243"/>
          </a:xfrm>
        </p:spPr>
        <p:txBody>
          <a:bodyPr/>
          <a:lstStyle/>
          <a:p>
            <a:pPr marL="0" lvl="0" indent="0">
              <a:buNone/>
            </a:pPr>
            <a:r>
              <a:rPr lang="en-GB" sz="2000" b="1">
                <a:solidFill>
                  <a:srgbClr val="FFFFFF"/>
                </a:solidFill>
                <a:latin typeface="Fira Sans" pitchFamily="34"/>
              </a:rPr>
              <a:t>According to the model:</a:t>
            </a:r>
          </a:p>
          <a:p>
            <a:pPr lvl="0"/>
            <a:r>
              <a:rPr lang="en-GB" sz="2000">
                <a:solidFill>
                  <a:srgbClr val="FFFFFF"/>
                </a:solidFill>
                <a:latin typeface="Fira Sans" pitchFamily="34"/>
              </a:rPr>
              <a:t>Who is the most talented driver in the hybrid era?</a:t>
            </a:r>
          </a:p>
          <a:p>
            <a:pPr lvl="0"/>
            <a:r>
              <a:rPr lang="en-GB" sz="2000">
                <a:solidFill>
                  <a:srgbClr val="FFFFFF"/>
                </a:solidFill>
                <a:latin typeface="Fira Sans" pitchFamily="34"/>
              </a:rPr>
              <a:t>Which constructor is the most advantageous to drive for in the hybrid era?</a:t>
            </a:r>
          </a:p>
          <a:p>
            <a:pPr lvl="0"/>
            <a:r>
              <a:rPr lang="en-GB" sz="2000">
                <a:solidFill>
                  <a:srgbClr val="FFFFFF"/>
                </a:solidFill>
                <a:latin typeface="Fira Sans" pitchFamily="34"/>
              </a:rPr>
              <a:t>How does the constructors’ form relative to its competitors change over time?</a:t>
            </a:r>
          </a:p>
          <a:p>
            <a:pPr marL="0" lvl="0" indent="0">
              <a:buNone/>
            </a:pPr>
            <a:endParaRPr lang="en-GB" sz="2000">
              <a:solidFill>
                <a:srgbClr val="FFFFFF"/>
              </a:solidFill>
              <a:latin typeface="Fira Sans" pitchFamily="34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4">
            <a:extLst>
              <a:ext uri="{FF2B5EF4-FFF2-40B4-BE49-F238E27FC236}">
                <a16:creationId xmlns:a16="http://schemas.microsoft.com/office/drawing/2014/main" id="{DC91DD44-4DC3-4BF6-8342-83B90FBF5D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>
          <a:xfrm>
            <a:off x="700210" y="191530"/>
            <a:ext cx="10791565" cy="6474939"/>
          </a:xfr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6"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1E721-E87A-499C-BFC3-7F81F5E6C95D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Parameter interpretation</a:t>
            </a:r>
            <a:endParaRPr lang="en-GB" sz="1800" kern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915359-6F20-4BA2-B2CB-227EFC878437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667243"/>
          </a:xfrm>
        </p:spPr>
        <p:txBody>
          <a:bodyPr/>
          <a:lstStyle/>
          <a:p>
            <a:pPr lvl="0">
              <a:lnSpc>
                <a:spcPct val="100000"/>
              </a:lnSpc>
            </a:pPr>
            <a:r>
              <a:rPr lang="en-GB" sz="2400">
                <a:solidFill>
                  <a:srgbClr val="FFFFFF"/>
                </a:solidFill>
                <a:latin typeface="Fira Sans" pitchFamily="34"/>
              </a:rPr>
              <a:t>Hiring Hamilton as opposed to an average driver yields an odds-ratio of defeating other drivers of 2.24 [1.57 – 3.28]</a:t>
            </a:r>
          </a:p>
          <a:p>
            <a:pPr lvl="0">
              <a:lnSpc>
                <a:spcPct val="100000"/>
              </a:lnSpc>
            </a:pPr>
            <a:r>
              <a:rPr lang="en-GB" sz="2400">
                <a:solidFill>
                  <a:srgbClr val="FFFFFF"/>
                </a:solidFill>
                <a:latin typeface="Fira Sans" pitchFamily="34"/>
              </a:rPr>
              <a:t>If your team with an average driver has a probability of 0.5 to beat other drivers, then with Hamilton you will have a probability of 2.24 / (1 + 2.24) = 0.69 [0.61 – 0.77]</a:t>
            </a:r>
          </a:p>
          <a:p>
            <a:pPr lvl="0">
              <a:lnSpc>
                <a:spcPct val="100000"/>
              </a:lnSpc>
            </a:pPr>
            <a:endParaRPr lang="en-GB" sz="2400">
              <a:solidFill>
                <a:srgbClr val="FFFFFF"/>
              </a:solidFill>
              <a:latin typeface="Fira Sans" pitchFamily="34"/>
            </a:endParaRPr>
          </a:p>
          <a:p>
            <a:pPr lvl="0">
              <a:lnSpc>
                <a:spcPct val="100000"/>
              </a:lnSpc>
            </a:pPr>
            <a:r>
              <a:rPr lang="en-GB" sz="2400">
                <a:solidFill>
                  <a:srgbClr val="FFFFFF"/>
                </a:solidFill>
                <a:latin typeface="Fira Sans" pitchFamily="34"/>
              </a:rPr>
              <a:t>If you are an average driver at an average team, moving to hybrid-era Mercedes yields an odds-ratio of 3.24 [2.11 – 4.89]</a:t>
            </a:r>
          </a:p>
          <a:p>
            <a:pPr lvl="0">
              <a:lnSpc>
                <a:spcPct val="100000"/>
              </a:lnSpc>
            </a:pPr>
            <a:r>
              <a:rPr lang="en-GB" sz="2400">
                <a:solidFill>
                  <a:srgbClr val="FFFFFF"/>
                </a:solidFill>
                <a:latin typeface="Fira Sans" pitchFamily="34"/>
              </a:rPr>
              <a:t>If you placed middle-of-the road before, you will now on average beat three-quarters of the field: 3.24 / (1 + 3.24) = 0.76 [0.68 – 0.83]</a:t>
            </a:r>
          </a:p>
          <a:p>
            <a:pPr lvl="0">
              <a:lnSpc>
                <a:spcPct val="100000"/>
              </a:lnSpc>
            </a:pPr>
            <a:endParaRPr lang="en-GB" sz="2400">
              <a:solidFill>
                <a:srgbClr val="FFFFFF"/>
              </a:solidFill>
              <a:latin typeface="Fira Sans" pitchFamily="34"/>
            </a:endParaRPr>
          </a:p>
          <a:p>
            <a:pPr marL="0" lvl="0" indent="0">
              <a:lnSpc>
                <a:spcPct val="100000"/>
              </a:lnSpc>
              <a:buNone/>
            </a:pPr>
            <a:endParaRPr lang="en-GB" sz="2400">
              <a:solidFill>
                <a:srgbClr val="FFFFFF"/>
              </a:solidFill>
              <a:latin typeface="Fira Sans" pitchFamily="34"/>
            </a:endParaRPr>
          </a:p>
          <a:p>
            <a:pPr marL="0" lvl="0" indent="0">
              <a:lnSpc>
                <a:spcPct val="100000"/>
              </a:lnSpc>
              <a:buNone/>
            </a:pPr>
            <a:endParaRPr lang="en-GB" sz="2400">
              <a:solidFill>
                <a:srgbClr val="FFFFFF"/>
              </a:solidFill>
              <a:latin typeface="Fira Sans" pitchFamily="34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4" descr="Chart, line chart&#10;&#10;Description automatically generated">
            <a:extLst>
              <a:ext uri="{FF2B5EF4-FFF2-40B4-BE49-F238E27FC236}">
                <a16:creationId xmlns:a16="http://schemas.microsoft.com/office/drawing/2014/main" id="{3C78EEC8-B2C1-46AD-ADB1-83F1130945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1041574"/>
            <a:ext cx="7162257" cy="4774841"/>
          </a:xfrm>
        </p:spPr>
      </p:pic>
      <p:pic>
        <p:nvPicPr>
          <p:cNvPr id="3" name="Picture 6" descr="A picture containing text, road&#10;&#10;Description automatically generated">
            <a:extLst>
              <a:ext uri="{FF2B5EF4-FFF2-40B4-BE49-F238E27FC236}">
                <a16:creationId xmlns:a16="http://schemas.microsoft.com/office/drawing/2014/main" id="{F88C56C5-720D-486D-9FAE-35F8A0C20F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2257" y="630195"/>
            <a:ext cx="5029739" cy="5597609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DA4D0-46BE-4A8C-B927-23BC37DF0AC7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Thoughts &amp; issues</a:t>
            </a:r>
            <a:endParaRPr lang="en-GB" sz="1800" kern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7EAA4C1-AC48-4F46-848B-1E9389BFC07B}"/>
                  </a:ext>
                </a:extLst>
              </p:cNvPr>
              <p:cNvSpPr txBox="1">
                <a:spLocks noGrp="1"/>
              </p:cNvSpPr>
              <p:nvPr>
                <p:ph idx="1"/>
              </p:nvPr>
            </p:nvSpPr>
            <p:spPr>
              <a:xfrm>
                <a:off x="838203" y="1825627"/>
                <a:ext cx="10515600" cy="4785238"/>
              </a:xfrm>
            </p:spPr>
            <p:txBody>
              <a:bodyPr/>
              <a:lstStyle/>
              <a:p>
                <a:pPr lvl="0"/>
                <a:r>
                  <a:rPr lang="en-US" dirty="0">
                    <a:solidFill>
                      <a:srgbClr val="404040"/>
                    </a:solidFill>
                    <a:latin typeface="Fira Sans" pitchFamily="34"/>
                    <a:ea typeface="Fira Code" pitchFamily="49"/>
                  </a:rPr>
                  <a:t>Everything is relative &amp; on logit scale just as with Elo score in chess</a:t>
                </a:r>
              </a:p>
              <a:p>
                <a:pPr lvl="0"/>
                <a:r>
                  <a:rPr lang="en-US" dirty="0">
                    <a:solidFill>
                      <a:srgbClr val="404040"/>
                    </a:solidFill>
                    <a:latin typeface="Fira Sans" pitchFamily="34"/>
                    <a:ea typeface="Fira Code" pitchFamily="49"/>
                  </a:rPr>
                  <a:t>Are parameters actually identified? </a:t>
                </a:r>
              </a:p>
              <a:p>
                <a:pPr lvl="1"/>
                <a:r>
                  <a:rPr lang="en-US" dirty="0">
                    <a:solidFill>
                      <a:srgbClr val="404040"/>
                    </a:solidFill>
                    <a:latin typeface="Fira Sans" pitchFamily="34"/>
                    <a:ea typeface="Fira Code" pitchFamily="49"/>
                  </a:rPr>
                  <a:t>If driver stays with same team &amp; teammate the whole time, we cannot disentangle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NL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NL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NL" i="1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  <m:r>
                      <a:rPr lang="en-NL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NL" i="1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NL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NL" i="1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r>
                      <a:rPr lang="en-NL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NL" i="1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NL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NL" i="1">
                            <a:latin typeface="Cambria Math" panose="02040503050406030204" pitchFamily="18" charset="0"/>
                          </a:rPr>
                          <m:t>𝑐𝑦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rgbClr val="404040"/>
                    </a:solidFill>
                    <a:latin typeface="Fira Sans" pitchFamily="34"/>
                    <a:ea typeface="Fira Code" pitchFamily="49"/>
                  </a:rPr>
                  <a:t>!</a:t>
                </a:r>
              </a:p>
              <a:p>
                <a:pPr lvl="1"/>
                <a:r>
                  <a:rPr lang="en-US" dirty="0">
                    <a:solidFill>
                      <a:srgbClr val="404040"/>
                    </a:solidFill>
                    <a:latin typeface="Fira Sans" pitchFamily="34"/>
                    <a:ea typeface="Fira Code" pitchFamily="49"/>
                  </a:rPr>
                  <a:t>How do the priors affect these?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7EAA4C1-AC48-4F46-848B-1E9389BFC07B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3" y="1825627"/>
                <a:ext cx="10515600" cy="4785238"/>
              </a:xfrm>
              <a:blipFill>
                <a:blip r:embed="rId2"/>
                <a:stretch>
                  <a:fillRect l="-1043" t="-2166" r="-174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7"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8C04D-F48B-4935-91B0-8CBD7FB7B0E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766215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Questions?</a:t>
            </a:r>
            <a:endParaRPr lang="en-GB" sz="1800" kern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3"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40E51-5CD9-4123-9D88-2F7F871767A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766215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i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“Such a stupid sport!”</a:t>
            </a:r>
            <a:endParaRPr lang="en-GB" sz="1800" i="1" kern="0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3"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7D17C9-11BA-4252-9884-9F72EA525326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Default dark slide</a:t>
            </a:r>
            <a:endParaRPr lang="en-GB" sz="1800" kern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4A2BF9-8BA0-4917-A947-AB76A2497A6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10515600" cy="4667243"/>
          </a:xfrm>
        </p:spPr>
        <p:txBody>
          <a:bodyPr/>
          <a:lstStyle/>
          <a:p>
            <a:pPr marL="0" lvl="0" indent="0">
              <a:buNone/>
            </a:pPr>
            <a:r>
              <a:rPr lang="en-GB" sz="2000" b="1">
                <a:solidFill>
                  <a:srgbClr val="FFFFFF"/>
                </a:solidFill>
                <a:latin typeface="Fira Sans" pitchFamily="34"/>
              </a:rPr>
              <a:t>Default subheading</a:t>
            </a:r>
          </a:p>
          <a:p>
            <a:pPr marL="0" lvl="0" indent="0">
              <a:buNone/>
            </a:pPr>
            <a:r>
              <a:rPr lang="en-GB" sz="2000">
                <a:solidFill>
                  <a:srgbClr val="FFFFFF"/>
                </a:solidFill>
                <a:latin typeface="Fira Sans" pitchFamily="34"/>
              </a:rPr>
              <a:t>The dark slide brings some variation</a:t>
            </a:r>
          </a:p>
          <a:p>
            <a:pPr marL="0" lvl="0" indent="0">
              <a:buNone/>
            </a:pPr>
            <a:endParaRPr lang="en-GB" sz="2000">
              <a:solidFill>
                <a:srgbClr val="FFFFFF"/>
              </a:solidFill>
              <a:latin typeface="Fira Sans" pitchFamily="34"/>
            </a:endParaRPr>
          </a:p>
          <a:p>
            <a:pPr marL="0" lvl="0" indent="0">
              <a:buNone/>
            </a:pPr>
            <a:r>
              <a:rPr lang="en-GB" sz="2000" b="1">
                <a:solidFill>
                  <a:srgbClr val="FFFFFF"/>
                </a:solidFill>
                <a:latin typeface="Fira Sans" pitchFamily="34"/>
              </a:rPr>
              <a:t>Default subheading</a:t>
            </a:r>
          </a:p>
          <a:p>
            <a:pPr marL="0" lvl="0" indent="0">
              <a:buNone/>
            </a:pPr>
            <a:r>
              <a:rPr lang="en-GB" sz="2000">
                <a:solidFill>
                  <a:srgbClr val="FFFFFF"/>
                </a:solidFill>
                <a:latin typeface="Fira Sans" pitchFamily="34"/>
              </a:rPr>
              <a:t>It can highlight important aspects of the presentation.</a:t>
            </a:r>
          </a:p>
          <a:p>
            <a:pPr marL="0" lvl="0" indent="0">
              <a:buNone/>
            </a:pPr>
            <a:endParaRPr lang="en-GB" sz="2000">
              <a:solidFill>
                <a:srgbClr val="FFFFFF"/>
              </a:solidFill>
              <a:latin typeface="Fira Sans" pitchFamily="34"/>
            </a:endParaRPr>
          </a:p>
          <a:p>
            <a:pPr marL="0" lvl="0" indent="0">
              <a:buNone/>
            </a:pPr>
            <a:r>
              <a:rPr lang="en-GB" sz="2000" b="1">
                <a:solidFill>
                  <a:srgbClr val="FFFFFF"/>
                </a:solidFill>
                <a:latin typeface="Fira Sans" pitchFamily="34"/>
              </a:rPr>
              <a:t>Default subheading</a:t>
            </a:r>
          </a:p>
          <a:p>
            <a:pPr marL="0" lvl="0" indent="0">
              <a:buNone/>
            </a:pPr>
            <a:r>
              <a:rPr lang="en-GB" sz="2000">
                <a:solidFill>
                  <a:srgbClr val="FFFFFF"/>
                </a:solidFill>
                <a:latin typeface="Fira Sans" pitchFamily="34"/>
              </a:rPr>
              <a:t>This is the body of the text </a:t>
            </a:r>
          </a:p>
          <a:p>
            <a:pPr marL="0" lvl="0" indent="0">
              <a:buNone/>
            </a:pPr>
            <a:endParaRPr lang="en-GB" sz="2000">
              <a:solidFill>
                <a:srgbClr val="FFFFFF"/>
              </a:solidFill>
              <a:latin typeface="Fira Sans" pitchFamily="34"/>
            </a:endParaRPr>
          </a:p>
          <a:p>
            <a:pPr marL="0" lvl="0" indent="0">
              <a:buNone/>
            </a:pPr>
            <a:r>
              <a:rPr lang="en-GB" sz="2000" b="1">
                <a:solidFill>
                  <a:srgbClr val="FFFFFF"/>
                </a:solidFill>
                <a:latin typeface="Fira Sans" pitchFamily="34"/>
              </a:rPr>
              <a:t>Default subheading</a:t>
            </a:r>
          </a:p>
          <a:p>
            <a:pPr marL="0" lvl="0" indent="0">
              <a:buNone/>
            </a:pPr>
            <a:r>
              <a:rPr lang="en-GB" sz="2000">
                <a:solidFill>
                  <a:srgbClr val="FFFFFF"/>
                </a:solidFill>
                <a:latin typeface="Fira Sans" pitchFamily="34"/>
              </a:rPr>
              <a:t>This is the body of the text </a:t>
            </a:r>
          </a:p>
          <a:p>
            <a:pPr marL="0" lvl="0" indent="0">
              <a:buNone/>
            </a:pPr>
            <a:endParaRPr lang="en-GB" sz="2000">
              <a:solidFill>
                <a:srgbClr val="FFFFFF"/>
              </a:solidFill>
              <a:latin typeface="Fira Sans" pitchFamily="34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40E51-5CD9-4123-9D88-2F7F871767A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766215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Is this an impact slide?</a:t>
            </a:r>
            <a:endParaRPr lang="en-GB" sz="1800" kern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607750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294DB4-AE38-4933-ACA9-F41A07D989A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1798551"/>
            <a:ext cx="10515600" cy="1325559"/>
          </a:xfrm>
        </p:spPr>
        <p:txBody>
          <a:bodyPr/>
          <a:lstStyle/>
          <a:p>
            <a:pPr lvl="0">
              <a:lnSpc>
                <a:spcPct val="100000"/>
              </a:lnSpc>
            </a:pPr>
            <a:r>
              <a:rPr lang="en-GB" sz="4000" b="1" kern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Here is an impactful slide with a sentence on it.</a:t>
            </a:r>
            <a:endParaRPr lang="en-GB" sz="400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131B79E-AE6C-468E-AEFF-4D6238DEC43D}"/>
              </a:ext>
            </a:extLst>
          </p:cNvPr>
          <p:cNvSpPr txBox="1"/>
          <p:nvPr/>
        </p:nvSpPr>
        <p:spPr>
          <a:xfrm>
            <a:off x="838203" y="3071103"/>
            <a:ext cx="10515600" cy="13255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4400" b="1" i="0" u="none" strike="noStrike" kern="0" cap="none" spc="0" baseline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Here is a topic related to the aforementioned question.</a:t>
            </a:r>
            <a:endParaRPr lang="en-GB" sz="4400" b="0" i="0" u="none" strike="noStrike" kern="1200" cap="none" spc="0" baseline="0">
              <a:solidFill>
                <a:srgbClr val="7F7F7F"/>
              </a:solidFill>
              <a:uFillTx/>
              <a:latin typeface="Calibri Light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3">
            <a:extLst>
              <a:ext uri="{FF2B5EF4-FFF2-40B4-BE49-F238E27FC236}">
                <a16:creationId xmlns:a16="http://schemas.microsoft.com/office/drawing/2014/main" id="{5533A0A2-8E0F-495C-8713-8F3C2DD178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95722" y="3684081"/>
            <a:ext cx="2000542" cy="675513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TextBox 6">
            <a:extLst>
              <a:ext uri="{FF2B5EF4-FFF2-40B4-BE49-F238E27FC236}">
                <a16:creationId xmlns:a16="http://schemas.microsoft.com/office/drawing/2014/main" id="{621FC24F-0AC0-4675-93D2-099874E037F3}"/>
              </a:ext>
            </a:extLst>
          </p:cNvPr>
          <p:cNvSpPr txBox="1"/>
          <p:nvPr/>
        </p:nvSpPr>
        <p:spPr>
          <a:xfrm>
            <a:off x="3048893" y="2576084"/>
            <a:ext cx="6094201" cy="110799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6600" b="1" i="0" u="none" strike="noStrike" kern="0" cap="none" spc="0" baseline="0">
                <a:solidFill>
                  <a:srgbClr val="006388"/>
                </a:solidFill>
                <a:uFillTx/>
                <a:latin typeface="Fira Sans" pitchFamily="34"/>
                <a:ea typeface="Fira Code" pitchFamily="49"/>
              </a:rPr>
              <a:t>Thank you!</a:t>
            </a:r>
            <a:endParaRPr lang="en-GB" sz="66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40E51-5CD9-4123-9D88-2F7F871767A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766215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i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“It’s all about the cars anyway!”</a:t>
            </a:r>
            <a:endParaRPr lang="en-GB" sz="1800" i="1" kern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70488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6">
            <a:extLst>
              <a:ext uri="{FF2B5EF4-FFF2-40B4-BE49-F238E27FC236}">
                <a16:creationId xmlns:a16="http://schemas.microsoft.com/office/drawing/2014/main" id="{621FC24F-0AC0-4675-93D2-099874E037F3}"/>
              </a:ext>
            </a:extLst>
          </p:cNvPr>
          <p:cNvSpPr txBox="1"/>
          <p:nvPr/>
        </p:nvSpPr>
        <p:spPr>
          <a:xfrm>
            <a:off x="3048899" y="2875002"/>
            <a:ext cx="6094201" cy="110799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6600" b="1" i="0" u="none" strike="noStrike" kern="0" cap="none" spc="0" baseline="0" dirty="0">
                <a:solidFill>
                  <a:srgbClr val="006388"/>
                </a:solidFill>
                <a:uFillTx/>
                <a:latin typeface="Fira Sans" pitchFamily="34"/>
                <a:ea typeface="Fira Code" pitchFamily="49"/>
              </a:rPr>
              <a:t>Is it?</a:t>
            </a:r>
            <a:endParaRPr lang="en-GB" sz="66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968283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8">
            <a:extLst>
              <a:ext uri="{FF2B5EF4-FFF2-40B4-BE49-F238E27FC236}">
                <a16:creationId xmlns:a16="http://schemas.microsoft.com/office/drawing/2014/main" id="{D897A980-67E4-4673-8BAD-0C0736A8CE0B}"/>
              </a:ext>
            </a:extLst>
          </p:cNvPr>
          <p:cNvSpPr txBox="1"/>
          <p:nvPr/>
        </p:nvSpPr>
        <p:spPr>
          <a:xfrm>
            <a:off x="1258431" y="1120676"/>
            <a:ext cx="9675138" cy="197528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ts val="73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7200" b="1" i="0" u="none" strike="noStrike" kern="1200" cap="none" spc="0" baseline="0" dirty="0">
                <a:solidFill>
                  <a:srgbClr val="006388"/>
                </a:solidFill>
                <a:uFillTx/>
                <a:latin typeface="Fira Sans" pitchFamily="34"/>
                <a:ea typeface="Fira Code" pitchFamily="49"/>
              </a:rPr>
              <a:t>Who is the best Formula One driver? </a:t>
            </a:r>
            <a:endParaRPr lang="en-GB" sz="7200" b="1" i="0" u="none" strike="noStrike" kern="1200" cap="none" spc="0" baseline="0" dirty="0">
              <a:solidFill>
                <a:srgbClr val="006388"/>
              </a:solidFill>
              <a:uFillTx/>
              <a:latin typeface="Fira Sans" pitchFamily="34"/>
              <a:ea typeface="Fira Code" pitchFamily="49"/>
            </a:endParaRPr>
          </a:p>
        </p:txBody>
      </p:sp>
      <p:sp>
        <p:nvSpPr>
          <p:cNvPr id="3" name="TextBox 15">
            <a:extLst>
              <a:ext uri="{FF2B5EF4-FFF2-40B4-BE49-F238E27FC236}">
                <a16:creationId xmlns:a16="http://schemas.microsoft.com/office/drawing/2014/main" id="{F7A3E351-AF34-4BBE-81D5-5568F2BFC732}"/>
              </a:ext>
            </a:extLst>
          </p:cNvPr>
          <p:cNvSpPr txBox="1"/>
          <p:nvPr/>
        </p:nvSpPr>
        <p:spPr>
          <a:xfrm>
            <a:off x="1258433" y="5507239"/>
            <a:ext cx="7361779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0" i="1" u="none" strike="noStrike" kern="1200" cap="none" spc="0" baseline="0" dirty="0">
                <a:solidFill>
                  <a:srgbClr val="7F7F7F"/>
                </a:solidFill>
                <a:uFillTx/>
                <a:latin typeface="Fira Sans" pitchFamily="34"/>
              </a:rPr>
              <a:t>Erik-Jan van Kesteren &amp; Tom Bergkamp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E5358BE-4343-4EE5-95E4-D709F9047906}"/>
              </a:ext>
            </a:extLst>
          </p:cNvPr>
          <p:cNvSpPr txBox="1"/>
          <p:nvPr/>
        </p:nvSpPr>
        <p:spPr>
          <a:xfrm>
            <a:off x="1258431" y="2973754"/>
            <a:ext cx="9675138" cy="168120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marL="0" marR="0" lvl="0" indent="0" algn="l" defTabSz="914400" rtl="0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7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it-IT" sz="4800" b="1" i="0" u="none" strike="noStrike" kern="0" cap="none" spc="0" baseline="0" dirty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A </a:t>
            </a:r>
            <a:r>
              <a:rPr lang="it-IT" sz="4800" b="1" i="0" u="none" strike="noStrike" kern="0" cap="none" spc="0" baseline="0" dirty="0" err="1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Bayesian</a:t>
            </a:r>
            <a:r>
              <a:rPr lang="it-IT" sz="4800" b="1" i="0" u="none" strike="noStrike" kern="0" cap="none" spc="0" baseline="0" dirty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 multilevel Beta </a:t>
            </a:r>
            <a:r>
              <a:rPr lang="it-IT" sz="4800" b="1" i="0" u="none" strike="noStrike" kern="0" cap="none" spc="0" baseline="0" dirty="0" err="1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regression</a:t>
            </a:r>
            <a:r>
              <a:rPr lang="it-IT" sz="4800" b="1" i="0" u="none" strike="noStrike" kern="0" cap="none" spc="0" baseline="0" dirty="0">
                <a:solidFill>
                  <a:srgbClr val="7F7F7F"/>
                </a:solidFill>
                <a:uFillTx/>
                <a:latin typeface="Fira Sans" pitchFamily="34"/>
                <a:ea typeface="Fira Code" pitchFamily="49"/>
              </a:rPr>
              <a:t> model</a:t>
            </a:r>
            <a:endParaRPr lang="en-GB" sz="4800" b="0" i="0" u="none" strike="noStrike" kern="1200" cap="none" spc="0" baseline="0" dirty="0">
              <a:solidFill>
                <a:srgbClr val="7F7F7F"/>
              </a:solidFill>
              <a:uFillTx/>
              <a:latin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40730825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EBFBFE-8B4F-4B8D-A28E-52140C39C0F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365129"/>
            <a:ext cx="6315632" cy="1325559"/>
          </a:xfrm>
        </p:spPr>
        <p:txBody>
          <a:bodyPr/>
          <a:lstStyle/>
          <a:p>
            <a:pPr lvl="0">
              <a:lnSpc>
                <a:spcPct val="100000"/>
              </a:lnSpc>
            </a:pPr>
            <a:r>
              <a:rPr lang="en-GB" sz="5400" b="1" kern="0" dirty="0">
                <a:solidFill>
                  <a:srgbClr val="006388"/>
                </a:solidFill>
                <a:latin typeface="Fira Sans" pitchFamily="34"/>
                <a:ea typeface="Fira Code" pitchFamily="49"/>
              </a:rPr>
              <a:t>Very boring outline</a:t>
            </a:r>
            <a:endParaRPr lang="en-GB" sz="1800" kern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A10A44-7893-4FBF-95AF-79FB2D43E2C0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6102027" cy="4667243"/>
          </a:xfrm>
        </p:spPr>
        <p:txBody>
          <a:bodyPr>
            <a:normAutofit/>
          </a:bodyPr>
          <a:lstStyle/>
          <a:p>
            <a:pPr marL="514350" lvl="0" indent="-514350">
              <a:buFont typeface="+mj-lt"/>
              <a:buAutoNum type="arabicPeriod"/>
            </a:pPr>
            <a:r>
              <a:rPr lang="en-GB" b="1" dirty="0">
                <a:solidFill>
                  <a:srgbClr val="404040"/>
                </a:solidFill>
                <a:latin typeface="Fira Sans" pitchFamily="34"/>
              </a:rPr>
              <a:t>Data collection &amp; pre-processing</a:t>
            </a:r>
            <a:endParaRPr lang="en-GB" dirty="0">
              <a:solidFill>
                <a:srgbClr val="404040"/>
              </a:solidFill>
              <a:latin typeface="Fira Sans" pitchFamily="34"/>
            </a:endParaRPr>
          </a:p>
          <a:p>
            <a:pPr marL="514350" lvl="0" indent="-514350">
              <a:buFont typeface="+mj-lt"/>
              <a:buAutoNum type="arabicPeriod"/>
            </a:pPr>
            <a:r>
              <a:rPr lang="en-GB" b="1" dirty="0">
                <a:solidFill>
                  <a:srgbClr val="404040"/>
                </a:solidFill>
                <a:latin typeface="Fira Sans" pitchFamily="34"/>
              </a:rPr>
              <a:t>Measuring performance</a:t>
            </a:r>
            <a:endParaRPr lang="en-GB" dirty="0">
              <a:solidFill>
                <a:srgbClr val="404040"/>
              </a:solidFill>
              <a:latin typeface="Fira Sans" pitchFamily="34"/>
            </a:endParaRPr>
          </a:p>
          <a:p>
            <a:pPr marL="514350" lvl="0" indent="-514350">
              <a:buFont typeface="+mj-lt"/>
              <a:buAutoNum type="arabicPeriod"/>
            </a:pPr>
            <a:r>
              <a:rPr lang="en-GB" b="1" dirty="0">
                <a:solidFill>
                  <a:srgbClr val="404040"/>
                </a:solidFill>
                <a:latin typeface="Fira Sans" pitchFamily="34"/>
              </a:rPr>
              <a:t>Model development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GB" b="1" dirty="0">
                <a:solidFill>
                  <a:srgbClr val="404040"/>
                </a:solidFill>
                <a:latin typeface="Fira Sans" pitchFamily="34"/>
              </a:rPr>
              <a:t>Model estimation &amp; checks</a:t>
            </a:r>
            <a:endParaRPr lang="en-GB" dirty="0">
              <a:solidFill>
                <a:srgbClr val="404040"/>
              </a:solidFill>
              <a:latin typeface="Fira Sans" pitchFamily="34"/>
            </a:endParaRPr>
          </a:p>
          <a:p>
            <a:pPr marL="514350" lvl="0" indent="-514350">
              <a:buFont typeface="+mj-lt"/>
              <a:buAutoNum type="arabicPeriod"/>
            </a:pPr>
            <a:r>
              <a:rPr lang="en-GB" b="1" dirty="0">
                <a:solidFill>
                  <a:srgbClr val="404040"/>
                </a:solidFill>
                <a:latin typeface="Fira Sans" pitchFamily="34"/>
              </a:rPr>
              <a:t>Inferences &amp; conclusions</a:t>
            </a:r>
            <a:endParaRPr lang="en-GB" dirty="0">
              <a:solidFill>
                <a:srgbClr val="404040"/>
              </a:solidFill>
              <a:latin typeface="Fira Sans" pitchFamily="34"/>
            </a:endParaRPr>
          </a:p>
        </p:txBody>
      </p:sp>
      <p:pic>
        <p:nvPicPr>
          <p:cNvPr id="5" name="Picture 4" descr="A race car on a track&#10;&#10;Description automatically generated with medium confidence">
            <a:extLst>
              <a:ext uri="{FF2B5EF4-FFF2-40B4-BE49-F238E27FC236}">
                <a16:creationId xmlns:a16="http://schemas.microsoft.com/office/drawing/2014/main" id="{27CAD710-6C20-4DBE-9F4B-5556ECD385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5507" y="510988"/>
            <a:ext cx="3890682" cy="5836024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8" name="TextBox 5">
            <a:extLst>
              <a:ext uri="{FF2B5EF4-FFF2-40B4-BE49-F238E27FC236}">
                <a16:creationId xmlns:a16="http://schemas.microsoft.com/office/drawing/2014/main" id="{CBAF8BA5-3567-469C-8B23-8A4EB14EBCD7}"/>
              </a:ext>
            </a:extLst>
          </p:cNvPr>
          <p:cNvSpPr txBox="1"/>
          <p:nvPr/>
        </p:nvSpPr>
        <p:spPr>
          <a:xfrm>
            <a:off x="7745507" y="6030646"/>
            <a:ext cx="3890682" cy="26160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100" dirty="0">
                <a:solidFill>
                  <a:schemeClr val="bg1">
                    <a:lumMod val="8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Photo by </a:t>
            </a:r>
            <a:r>
              <a:rPr lang="en-US" sz="1100" dirty="0">
                <a:solidFill>
                  <a:schemeClr val="bg1">
                    <a:lumMod val="8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José Pablo Domínguez</a:t>
            </a:r>
            <a:r>
              <a:rPr lang="en-US" sz="1100" dirty="0">
                <a:solidFill>
                  <a:schemeClr val="bg1">
                    <a:lumMod val="8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 on </a:t>
            </a:r>
            <a:r>
              <a:rPr lang="en-US" sz="1100" dirty="0" err="1">
                <a:solidFill>
                  <a:schemeClr val="bg1">
                    <a:lumMod val="8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</a:t>
            </a:r>
            <a:r>
              <a:rPr lang="en-US" sz="1100" dirty="0">
                <a:solidFill>
                  <a:schemeClr val="bg1">
                    <a:lumMod val="8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 </a:t>
            </a:r>
            <a:endParaRPr lang="en-GB" sz="1100" b="0" i="0" u="none" strike="noStrike" kern="1200" cap="none" spc="0" baseline="0" dirty="0">
              <a:solidFill>
                <a:schemeClr val="bg1">
                  <a:lumMod val="85000"/>
                </a:schemeClr>
              </a:solidFill>
              <a:uFillTx/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4">
    <p:bg>
      <p:bgPr>
        <a:solidFill>
          <a:srgbClr val="0063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381F2-ED4A-4402-980D-E02B1BEDFAE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2766215"/>
            <a:ext cx="10515600" cy="1325559"/>
          </a:xfrm>
        </p:spPr>
        <p:txBody>
          <a:bodyPr anchorCtr="1"/>
          <a:lstStyle/>
          <a:p>
            <a:pPr lvl="0" algn="ctr">
              <a:lnSpc>
                <a:spcPct val="100000"/>
              </a:lnSpc>
            </a:pPr>
            <a:r>
              <a:rPr lang="en-GB" sz="5400" b="1" kern="0" dirty="0">
                <a:solidFill>
                  <a:srgbClr val="FFFFFF"/>
                </a:solidFill>
                <a:latin typeface="Fira Sans" pitchFamily="34"/>
                <a:ea typeface="Fira Code" pitchFamily="49"/>
              </a:rPr>
              <a:t>The data</a:t>
            </a:r>
            <a:endParaRPr lang="en-GB" sz="1800" kern="0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1487</Words>
  <Application>Microsoft Office PowerPoint</Application>
  <PresentationFormat>Widescreen</PresentationFormat>
  <Paragraphs>226</Paragraphs>
  <Slides>43</Slides>
  <Notes>5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50" baseType="lpstr">
      <vt:lpstr>Arial</vt:lpstr>
      <vt:lpstr>Calibri</vt:lpstr>
      <vt:lpstr>Calibri Light</vt:lpstr>
      <vt:lpstr>Cambria Math</vt:lpstr>
      <vt:lpstr>Fira Code</vt:lpstr>
      <vt:lpstr>Fira Sans</vt:lpstr>
      <vt:lpstr>Office Theme</vt:lpstr>
      <vt:lpstr>PowerPoint Presentation</vt:lpstr>
      <vt:lpstr>PowerPoint Presentation</vt:lpstr>
      <vt:lpstr>“Why would you like that?”</vt:lpstr>
      <vt:lpstr>“Such a stupid sport!”</vt:lpstr>
      <vt:lpstr>“It’s all about the cars anyway!”</vt:lpstr>
      <vt:lpstr>PowerPoint Presentation</vt:lpstr>
      <vt:lpstr>PowerPoint Presentation</vt:lpstr>
      <vt:lpstr>Very boring outline</vt:lpstr>
      <vt:lpstr>The data</vt:lpstr>
      <vt:lpstr>Formula One 101</vt:lpstr>
      <vt:lpstr>The data</vt:lpstr>
      <vt:lpstr>The data: preprocessing</vt:lpstr>
      <vt:lpstr>The data: tidy!</vt:lpstr>
      <vt:lpstr>Measuring “performance”</vt:lpstr>
      <vt:lpstr>The best race result is finishing first The worst race result is finishing last</vt:lpstr>
      <vt:lpstr>Dealing with non-finishes</vt:lpstr>
      <vt:lpstr>PowerPoint Presentation</vt:lpstr>
      <vt:lpstr>Which is a better performance?</vt:lpstr>
      <vt:lpstr>Which is a better performance?</vt:lpstr>
      <vt:lpstr>Which is a better performance?</vt:lpstr>
      <vt:lpstr>Solution: the proportion</vt:lpstr>
      <vt:lpstr>Solution: the proportion</vt:lpstr>
      <vt:lpstr>PowerPoint Presentation</vt:lpstr>
      <vt:lpstr>Modeling performance</vt:lpstr>
      <vt:lpstr>Model for a proportion</vt:lpstr>
      <vt:lpstr>Model for a proportion</vt:lpstr>
      <vt:lpstr>Multilevel model</vt:lpstr>
      <vt:lpstr>Estimating this model</vt:lpstr>
      <vt:lpstr>The data again</vt:lpstr>
      <vt:lpstr>Model estimation</vt:lpstr>
      <vt:lpstr>Obligatory convergence check</vt:lpstr>
      <vt:lpstr>Posterior predictive check</vt:lpstr>
      <vt:lpstr>PowerPoint Presentation</vt:lpstr>
      <vt:lpstr>Inference</vt:lpstr>
      <vt:lpstr>PowerPoint Presentation</vt:lpstr>
      <vt:lpstr>Parameter interpretation</vt:lpstr>
      <vt:lpstr>PowerPoint Presentation</vt:lpstr>
      <vt:lpstr>Thoughts &amp; issues</vt:lpstr>
      <vt:lpstr>Questions?</vt:lpstr>
      <vt:lpstr>Default dark slide</vt:lpstr>
      <vt:lpstr>Is this an impact slide?</vt:lpstr>
      <vt:lpstr>Here is an impactful slide with a sentence on it.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Kesteren, E. van (Erik-Jan)</dc:creator>
  <cp:lastModifiedBy>Kesteren, E. van (Erik-Jan)</cp:lastModifiedBy>
  <cp:revision>42</cp:revision>
  <dcterms:created xsi:type="dcterms:W3CDTF">2020-09-17T14:27:00Z</dcterms:created>
  <dcterms:modified xsi:type="dcterms:W3CDTF">2022-04-05T15:24:30Z</dcterms:modified>
</cp:coreProperties>
</file>

<file path=docProps/thumbnail.jpeg>
</file>